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9"/>
  </p:notesMasterIdLst>
  <p:handoutMasterIdLst>
    <p:handoutMasterId r:id="rId20"/>
  </p:handoutMasterIdLst>
  <p:sldIdLst>
    <p:sldId id="256" r:id="rId3"/>
    <p:sldId id="327" r:id="rId4"/>
    <p:sldId id="284" r:id="rId5"/>
    <p:sldId id="335" r:id="rId6"/>
    <p:sldId id="537" r:id="rId7"/>
    <p:sldId id="337" r:id="rId8"/>
    <p:sldId id="338" r:id="rId9"/>
    <p:sldId id="339" r:id="rId10"/>
    <p:sldId id="340" r:id="rId11"/>
    <p:sldId id="536" r:id="rId12"/>
    <p:sldId id="341" r:id="rId13"/>
    <p:sldId id="342" r:id="rId14"/>
    <p:sldId id="343" r:id="rId15"/>
    <p:sldId id="344" r:id="rId16"/>
    <p:sldId id="345" r:id="rId17"/>
    <p:sldId id="334" r:id="rId18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18" autoAdjust="0"/>
    <p:restoredTop sz="86400" autoAdjust="0"/>
  </p:normalViewPr>
  <p:slideViewPr>
    <p:cSldViewPr>
      <p:cViewPr varScale="1">
        <p:scale>
          <a:sx n="56" d="100"/>
          <a:sy n="56" d="100"/>
        </p:scale>
        <p:origin x="192" y="182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02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have multiple </a:t>
            </a:r>
            <a:r>
              <a:rPr lang="en-US" dirty="0" err="1"/>
              <a:t>elif</a:t>
            </a:r>
            <a:r>
              <a:rPr lang="en-US" dirty="0"/>
              <a:t> conditions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45237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1700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515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3FACB9-4E35-4CB3-835A-2EBF55FAEDE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93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dirty="0"/>
              <a:t>Can also have an increment value 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# Now use values in a range but increment by 2</a:t>
            </a:r>
            <a:b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print('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 out values in a range with an increment of 2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')</a:t>
            </a:r>
            <a:b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for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range(0, 10, 2):</a:t>
            </a:r>
            <a:b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   print(</a:t>
            </a:r>
            <a:r>
              <a:rPr lang="en-GB" sz="1200" kern="1200" dirty="0" err="1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, ' ', end='')</a:t>
            </a:r>
            <a:b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print()</a:t>
            </a:r>
            <a:b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print('Done’)</a:t>
            </a: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lang="en-GB" sz="1200" kern="1200" dirty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Can also do 10, 0, -2 to count down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9078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Flow of Control</a:t>
            </a: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3513364"/>
            <a:ext cx="6400800" cy="1966685"/>
          </a:xfrm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/>
              <a:t>Framework Training</a:t>
            </a:r>
          </a:p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3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221D8-535A-DAFD-8B41-7AD0D45D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Pattern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E25AC-9721-7DAB-7132-2A917710F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Only </a:t>
            </a:r>
            <a:r>
              <a:rPr lang="en-US" sz="2400" dirty="0"/>
              <a:t>Available in </a:t>
            </a:r>
            <a:r>
              <a:rPr lang="en-US" sz="2400" b="1" dirty="0">
                <a:solidFill>
                  <a:srgbClr val="0000FF"/>
                </a:solidFill>
              </a:rPr>
              <a:t>Python 3.10 </a:t>
            </a:r>
            <a:r>
              <a:rPr lang="en-US" sz="2400" dirty="0"/>
              <a:t>and newer</a:t>
            </a:r>
          </a:p>
          <a:p>
            <a:r>
              <a:rPr lang="en-US" sz="2400" dirty="0"/>
              <a:t>Allows several conditions to be expressed in concise format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Note use of | to represent 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  <a:r>
              <a:rPr lang="en-US" sz="2400" dirty="0"/>
              <a:t> and _ as a wildcard</a:t>
            </a:r>
            <a:endParaRPr lang="en-US" sz="3600" dirty="0"/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91620C-5CA0-20E4-38F1-DCDB20D051E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8D008-F8CC-BFF3-C002-2E9E1BF7B7B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2355AD-822E-75E0-C65C-C45AC6C122E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DA8061-14FB-9CF8-160C-592A323DBFA5}"/>
              </a:ext>
            </a:extLst>
          </p:cNvPr>
          <p:cNvSpPr txBox="1"/>
          <p:nvPr/>
        </p:nvSpPr>
        <p:spPr>
          <a:xfrm>
            <a:off x="2216696" y="2708920"/>
            <a:ext cx="5328592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command = input("What are you doing next? ") 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rgbClr val="0000FF"/>
                </a:solidFill>
              </a:rPr>
              <a:t>match</a:t>
            </a:r>
            <a:r>
              <a:rPr lang="en-GB" dirty="0">
                <a:solidFill>
                  <a:schemeClr val="tx1"/>
                </a:solidFill>
              </a:rPr>
              <a:t> command: </a:t>
            </a:r>
          </a:p>
          <a:p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00FF"/>
                </a:solidFill>
              </a:rPr>
              <a:t>case</a:t>
            </a:r>
            <a:r>
              <a:rPr lang="en-GB" dirty="0">
                <a:solidFill>
                  <a:schemeClr val="tx1"/>
                </a:solidFill>
              </a:rPr>
              <a:t> "quit"</a:t>
            </a:r>
            <a:r>
              <a:rPr lang="en-GB" b="1" dirty="0">
                <a:solidFill>
                  <a:schemeClr val="tx1"/>
                </a:solidFill>
              </a:rPr>
              <a:t>: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r>
              <a:rPr lang="en-GB" dirty="0">
                <a:solidFill>
                  <a:schemeClr val="tx1"/>
                </a:solidFill>
              </a:rPr>
              <a:t>        print("Goodbye!") </a:t>
            </a:r>
          </a:p>
          <a:p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00FF"/>
                </a:solidFill>
              </a:rPr>
              <a:t>case</a:t>
            </a:r>
            <a:r>
              <a:rPr lang="en-GB" dirty="0">
                <a:solidFill>
                  <a:schemeClr val="tx1"/>
                </a:solidFill>
              </a:rPr>
              <a:t> "look"</a:t>
            </a:r>
            <a:r>
              <a:rPr lang="en-GB" b="1" dirty="0">
                <a:solidFill>
                  <a:schemeClr val="tx1"/>
                </a:solidFill>
              </a:rPr>
              <a:t>: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r>
              <a:rPr lang="en-GB" dirty="0">
                <a:solidFill>
                  <a:schemeClr val="tx1"/>
                </a:solidFill>
              </a:rPr>
              <a:t>        print("Looking out") </a:t>
            </a:r>
          </a:p>
          <a:p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00FF"/>
                </a:solidFill>
              </a:rPr>
              <a:t>case</a:t>
            </a:r>
            <a:r>
              <a:rPr lang="en-GB" dirty="0">
                <a:solidFill>
                  <a:schemeClr val="tx1"/>
                </a:solidFill>
              </a:rPr>
              <a:t> "up" </a:t>
            </a:r>
            <a:r>
              <a:rPr lang="en-GB" dirty="0">
                <a:solidFill>
                  <a:srgbClr val="0000FF"/>
                </a:solidFill>
              </a:rPr>
              <a:t>|</a:t>
            </a:r>
            <a:r>
              <a:rPr lang="en-GB" dirty="0">
                <a:solidFill>
                  <a:schemeClr val="tx1"/>
                </a:solidFill>
              </a:rPr>
              <a:t> "down"</a:t>
            </a:r>
            <a:r>
              <a:rPr lang="en-GB" b="1" dirty="0">
                <a:solidFill>
                  <a:schemeClr val="tx1"/>
                </a:solidFill>
              </a:rPr>
              <a:t>: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r>
              <a:rPr lang="en-GB" dirty="0">
                <a:solidFill>
                  <a:schemeClr val="tx1"/>
                </a:solidFill>
              </a:rPr>
              <a:t>        print("up or down") </a:t>
            </a:r>
          </a:p>
          <a:p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b="1" dirty="0">
                <a:solidFill>
                  <a:srgbClr val="0000FF"/>
                </a:solidFill>
              </a:rPr>
              <a:t>case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rgbClr val="0000FF"/>
                </a:solidFill>
              </a:rPr>
              <a:t>_</a:t>
            </a:r>
            <a:r>
              <a:rPr lang="en-GB" b="1" dirty="0">
                <a:solidFill>
                  <a:schemeClr val="tx1"/>
                </a:solidFill>
              </a:rPr>
              <a:t>:</a:t>
            </a:r>
            <a:r>
              <a:rPr lang="en-GB" dirty="0">
                <a:solidFill>
                  <a:schemeClr val="tx1"/>
                </a:solidFill>
              </a:rPr>
              <a:t> </a:t>
            </a:r>
          </a:p>
          <a:p>
            <a:r>
              <a:rPr lang="en-GB" dirty="0">
                <a:solidFill>
                  <a:schemeClr val="tx1"/>
                </a:solidFill>
              </a:rPr>
              <a:t>        print("The default")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326588-B688-908F-10F5-AC62E3F8271D}"/>
              </a:ext>
            </a:extLst>
          </p:cNvPr>
          <p:cNvSpPr txBox="1"/>
          <p:nvPr/>
        </p:nvSpPr>
        <p:spPr>
          <a:xfrm>
            <a:off x="6528329" y="4797152"/>
            <a:ext cx="2952329" cy="58477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What are you doing next? </a:t>
            </a:r>
            <a:r>
              <a:rPr lang="en-GB" sz="1600" i="1" dirty="0">
                <a:solidFill>
                  <a:srgbClr val="7030A0"/>
                </a:solidFill>
              </a:rPr>
              <a:t>look</a:t>
            </a:r>
          </a:p>
          <a:p>
            <a:r>
              <a:rPr lang="en-GB" sz="1600" dirty="0">
                <a:solidFill>
                  <a:schemeClr val="tx1"/>
                </a:solidFill>
              </a:rPr>
              <a:t>Looking out</a:t>
            </a:r>
          </a:p>
        </p:txBody>
      </p:sp>
    </p:spTree>
    <p:extLst>
      <p:ext uri="{BB962C8B-B14F-4D97-AF65-F5344CB8AC3E}">
        <p14:creationId xmlns:p14="http://schemas.microsoft.com/office/powerpoint/2010/main" val="2857724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AC3B9-A68C-BB4A-B80F-8A5F909C4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C8215-A04C-2C4C-B1E4-7817C36E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Basic form</a:t>
            </a:r>
          </a:p>
          <a:p>
            <a:endParaRPr lang="en-US" sz="2400" dirty="0"/>
          </a:p>
          <a:p>
            <a:pPr lvl="1"/>
            <a:r>
              <a:rPr lang="en-US" sz="2000" dirty="0"/>
              <a:t>again note the indentation (very important)</a:t>
            </a:r>
          </a:p>
          <a:p>
            <a:r>
              <a:rPr lang="en-US" sz="2400" dirty="0"/>
              <a:t>An example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941BF4-60A2-1441-9D67-A7F3B346C2F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880226-D5DF-A341-892A-F4A6ACD7B06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F6D72-298E-2147-81FD-5B9B5AEE60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611036-0EF9-AF45-AF4C-AD6F90ACBC9F}"/>
              </a:ext>
            </a:extLst>
          </p:cNvPr>
          <p:cNvSpPr txBox="1"/>
          <p:nvPr/>
        </p:nvSpPr>
        <p:spPr>
          <a:xfrm>
            <a:off x="2648744" y="2016409"/>
            <a:ext cx="403244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&lt;test-condition-is-true&gt;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statement or statements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17E1F9-7456-FA47-8182-72F016A9FC7F}"/>
              </a:ext>
            </a:extLst>
          </p:cNvPr>
          <p:cNvSpPr txBox="1"/>
          <p:nvPr/>
        </p:nvSpPr>
        <p:spPr>
          <a:xfrm>
            <a:off x="1424608" y="3675503"/>
            <a:ext cx="6696744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 = 0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print('Starting')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count &lt; 10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print(count, ' ', end='')    # part of the while loop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count += 1                     # also part of the while loop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print() # not part of the while loop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print('Done')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7E611-1BFD-2344-A59F-5AC6566E81B6}"/>
              </a:ext>
            </a:extLst>
          </p:cNvPr>
          <p:cNvSpPr txBox="1"/>
          <p:nvPr/>
        </p:nvSpPr>
        <p:spPr>
          <a:xfrm>
            <a:off x="6455487" y="5654062"/>
            <a:ext cx="2309680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Starting</a:t>
            </a:r>
          </a:p>
          <a:p>
            <a:r>
              <a:rPr lang="en-GB" sz="1400" dirty="0">
                <a:solidFill>
                  <a:schemeClr val="tx1"/>
                </a:solidFill>
              </a:rPr>
              <a:t>0 1 2 3 4 5 6 7 8 9</a:t>
            </a:r>
          </a:p>
          <a:p>
            <a:r>
              <a:rPr lang="en-GB" sz="1400" dirty="0">
                <a:solidFill>
                  <a:schemeClr val="tx1"/>
                </a:solidFill>
              </a:rPr>
              <a:t>Done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D50527-FC77-6D43-9920-FBF22048D8CD}"/>
              </a:ext>
            </a:extLst>
          </p:cNvPr>
          <p:cNvSpPr txBox="1"/>
          <p:nvPr/>
        </p:nvSpPr>
        <p:spPr>
          <a:xfrm>
            <a:off x="6980111" y="873899"/>
            <a:ext cx="2428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chemeClr val="accent2"/>
                </a:solidFill>
              </a:rPr>
              <a:t>No do-while in Python</a:t>
            </a:r>
          </a:p>
        </p:txBody>
      </p:sp>
      <p:pic>
        <p:nvPicPr>
          <p:cNvPr id="11" name="Picture 10" descr="Light bulb ideas - Free Stock Photo by Merelize on Stockvault.net">
            <a:extLst>
              <a:ext uri="{FF2B5EF4-FFF2-40B4-BE49-F238E27FC236}">
                <a16:creationId xmlns:a16="http://schemas.microsoft.com/office/drawing/2014/main" id="{CAE25D45-499C-61F7-2565-C10135C86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706" y="837423"/>
            <a:ext cx="429282" cy="44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95126-CD77-E84C-96BD-2371FE373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5F8DD-0D52-544B-B3AD-C83335BF5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7" y="1369247"/>
            <a:ext cx="8913681" cy="4529138"/>
          </a:xfrm>
        </p:spPr>
        <p:txBody>
          <a:bodyPr/>
          <a:lstStyle/>
          <a:p>
            <a:r>
              <a:rPr lang="en-US" sz="2400" dirty="0"/>
              <a:t>Basic form iterates over an </a:t>
            </a:r>
            <a:r>
              <a:rPr lang="en-US" sz="2400" i="1" dirty="0"/>
              <a:t>iterable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sz="400" dirty="0"/>
          </a:p>
          <a:p>
            <a:pPr lvl="1"/>
            <a:r>
              <a:rPr lang="en-US" sz="2000" dirty="0"/>
              <a:t>note the indentation</a:t>
            </a:r>
          </a:p>
          <a:p>
            <a:r>
              <a:rPr lang="en-US" sz="2400" dirty="0"/>
              <a:t>Example</a:t>
            </a:r>
          </a:p>
          <a:p>
            <a:pPr lvl="2"/>
            <a:endParaRPr lang="en-US" sz="1800" dirty="0"/>
          </a:p>
          <a:p>
            <a:endParaRPr lang="en-US" sz="36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Can also do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7C926-242B-1E45-9811-BFCD3130CEA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AB7613-304A-654F-810F-AAFC3BAF5B6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D2EFE-3BD7-CE49-AEF3-7C81A00BC1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6A5A64-8356-A44C-A1A0-58D6F5A3B28E}"/>
              </a:ext>
            </a:extLst>
          </p:cNvPr>
          <p:cNvSpPr txBox="1"/>
          <p:nvPr/>
        </p:nvSpPr>
        <p:spPr>
          <a:xfrm>
            <a:off x="1856656" y="1901058"/>
            <a:ext cx="4032448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&lt;variable-name&gt;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range(...):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statement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2BFFCB-3935-B146-A066-91C7307481D6}"/>
              </a:ext>
            </a:extLst>
          </p:cNvPr>
          <p:cNvSpPr txBox="1"/>
          <p:nvPr/>
        </p:nvSpPr>
        <p:spPr>
          <a:xfrm>
            <a:off x="1496616" y="3493066"/>
            <a:ext cx="5890211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Loop over a set of values in a range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print('Print out values in a range')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range(0, 10):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 ', end='')</a:t>
            </a:r>
          </a:p>
          <a:p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print('Done')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518403-41FF-554A-92BD-AE9C2D48B128}"/>
              </a:ext>
            </a:extLst>
          </p:cNvPr>
          <p:cNvSpPr txBox="1"/>
          <p:nvPr/>
        </p:nvSpPr>
        <p:spPr>
          <a:xfrm>
            <a:off x="6284322" y="4628429"/>
            <a:ext cx="2252633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Print out values in a range</a:t>
            </a:r>
          </a:p>
          <a:p>
            <a:r>
              <a:rPr lang="en-GB" sz="1400" dirty="0">
                <a:solidFill>
                  <a:schemeClr val="tx1"/>
                </a:solidFill>
              </a:rPr>
              <a:t>0  1  2  3  4  5  6  7  8  9  </a:t>
            </a:r>
          </a:p>
          <a:p>
            <a:r>
              <a:rPr lang="en-GB" sz="1400" dirty="0">
                <a:solidFill>
                  <a:schemeClr val="tx1"/>
                </a:solidFill>
              </a:rPr>
              <a:t>Done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52BED4-D9A3-2640-A564-93ADCFE9DA55}"/>
              </a:ext>
            </a:extLst>
          </p:cNvPr>
          <p:cNvSpPr txBox="1"/>
          <p:nvPr/>
        </p:nvSpPr>
        <p:spPr>
          <a:xfrm>
            <a:off x="2850322" y="5898385"/>
            <a:ext cx="4536505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range(0, 10, 2):  # increments by 2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 ', end='')</a:t>
            </a:r>
          </a:p>
        </p:txBody>
      </p:sp>
    </p:spTree>
    <p:extLst>
      <p:ext uri="{BB962C8B-B14F-4D97-AF65-F5344CB8AC3E}">
        <p14:creationId xmlns:p14="http://schemas.microsoft.com/office/powerpoint/2010/main" val="1464049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B1A4978-CC10-DE40-B492-4AD196621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341" y="2132818"/>
            <a:ext cx="3213919" cy="44473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4035CD-A45C-1D48-99C7-11596B08C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 loop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47056-2F73-774F-B818-B4E1B3F6C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choose to break out of a loop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8699D-D6F2-B142-B2B5-3CE2C612BE3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3C520-2E9F-B74F-83B9-E49FE3E058F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5D52F-E85E-134F-80DF-6FB88E3199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E88673-54E8-0C40-92FA-328356EE0F28}"/>
              </a:ext>
            </a:extLst>
          </p:cNvPr>
          <p:cNvSpPr txBox="1"/>
          <p:nvPr/>
        </p:nvSpPr>
        <p:spPr>
          <a:xfrm>
            <a:off x="3512840" y="3083709"/>
            <a:ext cx="5502896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int(input('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a number to check for: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range(0, 6):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==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 ', end='')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print('Done')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05CDE1-4D97-8541-8911-7398E5DD2864}"/>
              </a:ext>
            </a:extLst>
          </p:cNvPr>
          <p:cNvSpPr txBox="1"/>
          <p:nvPr/>
        </p:nvSpPr>
        <p:spPr>
          <a:xfrm>
            <a:off x="6060001" y="5023068"/>
            <a:ext cx="3273897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a number to check for: </a:t>
            </a:r>
            <a:r>
              <a:rPr lang="en-GB" sz="1400" i="1" dirty="0">
                <a:solidFill>
                  <a:schemeClr val="tx1"/>
                </a:solidFill>
              </a:rPr>
              <a:t>3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0 1  2  Done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027C7B-F0A8-0F4E-B041-590F7E16853D}"/>
              </a:ext>
            </a:extLst>
          </p:cNvPr>
          <p:cNvSpPr txBox="1"/>
          <p:nvPr/>
        </p:nvSpPr>
        <p:spPr>
          <a:xfrm>
            <a:off x="6060002" y="4279217"/>
            <a:ext cx="3273897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a number to check for: </a:t>
            </a:r>
            <a:r>
              <a:rPr lang="en-GB" sz="1400" i="1" dirty="0">
                <a:solidFill>
                  <a:schemeClr val="tx1"/>
                </a:solidFill>
              </a:rPr>
              <a:t>7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0 1  2  3  4  5 Done</a:t>
            </a:r>
          </a:p>
        </p:txBody>
      </p:sp>
    </p:spTree>
    <p:extLst>
      <p:ext uri="{BB962C8B-B14F-4D97-AF65-F5344CB8AC3E}">
        <p14:creationId xmlns:p14="http://schemas.microsoft.com/office/powerpoint/2010/main" val="4378338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7DB41-47A5-8B4F-AFCB-AE6FB44A2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 loop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0A50C-B924-244C-8FE7-F02BE3177D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choose just to skip current iteration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3000B-947A-6D41-A27A-FBD5C2501DF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224B8-402C-C943-9D98-C538C862C73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79D0A8-BABF-6B41-A8FA-EEC080DB12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51CC8EE-EDCC-9F48-88E2-127D30CAA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2" y="2159522"/>
            <a:ext cx="3501177" cy="436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A4EC54-75D9-C342-BC8A-AA78AC191F2F}"/>
              </a:ext>
            </a:extLst>
          </p:cNvPr>
          <p:cNvSpPr txBox="1"/>
          <p:nvPr/>
        </p:nvSpPr>
        <p:spPr>
          <a:xfrm>
            <a:off x="4161013" y="2369901"/>
            <a:ext cx="4650232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range(0, 10):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 ', end='')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% 2 == 1: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hey its an even number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love even numbers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print('Done')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050A60-E121-7F4A-AB94-AC13BA299BE0}"/>
              </a:ext>
            </a:extLst>
          </p:cNvPr>
          <p:cNvSpPr txBox="1"/>
          <p:nvPr/>
        </p:nvSpPr>
        <p:spPr>
          <a:xfrm>
            <a:off x="6751901" y="4117973"/>
            <a:ext cx="2594143" cy="2462213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0  hey its an even number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 love even numbers</a:t>
            </a:r>
          </a:p>
          <a:p>
            <a:r>
              <a:rPr lang="en-GB" sz="1400" dirty="0">
                <a:solidFill>
                  <a:schemeClr val="tx1"/>
                </a:solidFill>
              </a:rPr>
              <a:t>1  2  hey its an even number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 love even numbers</a:t>
            </a:r>
          </a:p>
          <a:p>
            <a:r>
              <a:rPr lang="en-GB" sz="1400" dirty="0">
                <a:solidFill>
                  <a:schemeClr val="tx1"/>
                </a:solidFill>
              </a:rPr>
              <a:t>3  4  hey its an even number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 love even numbers</a:t>
            </a:r>
          </a:p>
          <a:p>
            <a:r>
              <a:rPr lang="en-GB" sz="1400" dirty="0">
                <a:solidFill>
                  <a:schemeClr val="tx1"/>
                </a:solidFill>
              </a:rPr>
              <a:t>5  6  hey its an even number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 love even numbers</a:t>
            </a:r>
          </a:p>
          <a:p>
            <a:r>
              <a:rPr lang="en-GB" sz="1400" dirty="0">
                <a:solidFill>
                  <a:schemeClr val="tx1"/>
                </a:solidFill>
              </a:rPr>
              <a:t>7  8  hey its an even number</a:t>
            </a:r>
          </a:p>
          <a:p>
            <a:r>
              <a:rPr lang="en-GB" sz="1400" dirty="0">
                <a:solidFill>
                  <a:schemeClr val="tx1"/>
                </a:solidFill>
              </a:rPr>
              <a:t>we love even numbers</a:t>
            </a:r>
          </a:p>
          <a:p>
            <a:r>
              <a:rPr lang="en-GB" sz="1400" dirty="0">
                <a:solidFill>
                  <a:schemeClr val="tx1"/>
                </a:solidFill>
              </a:rPr>
              <a:t>9  Done</a:t>
            </a:r>
          </a:p>
        </p:txBody>
      </p:sp>
    </p:spTree>
    <p:extLst>
      <p:ext uri="{BB962C8B-B14F-4D97-AF65-F5344CB8AC3E}">
        <p14:creationId xmlns:p14="http://schemas.microsoft.com/office/powerpoint/2010/main" val="1316291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FD6A2-D5E0-174F-862A-3852268B8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with Else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37F15-2C61-C540-920D-70EE6C547D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have an </a:t>
            </a:r>
            <a:r>
              <a:rPr lang="en-US" sz="2400" i="1" dirty="0"/>
              <a:t>optional</a:t>
            </a:r>
            <a:r>
              <a:rPr lang="en-US" sz="2400" dirty="0"/>
              <a:t> else block</a:t>
            </a:r>
          </a:p>
          <a:p>
            <a:pPr lvl="1"/>
            <a:r>
              <a:rPr lang="en-US" sz="2000" dirty="0"/>
              <a:t>executed only if all items were processed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E8C51D-CDE3-104D-A9E5-6633F82F3DE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4E9DE0-CB6F-8443-83F3-8C60C1A63C9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E1847-22AF-E24C-84C2-7029C74DCBC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37A046-AC20-7E4C-8EDE-613B0B6CABE3}"/>
              </a:ext>
            </a:extLst>
          </p:cNvPr>
          <p:cNvSpPr txBox="1"/>
          <p:nvPr/>
        </p:nvSpPr>
        <p:spPr>
          <a:xfrm>
            <a:off x="952726" y="2849106"/>
            <a:ext cx="6088505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print code if all iterations completed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int(input('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a number to check for: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'))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range(0, 6):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==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' ', end='')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iterations successful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2034D8-CF0F-7140-94EA-DF83BF299D07}"/>
              </a:ext>
            </a:extLst>
          </p:cNvPr>
          <p:cNvSpPr txBox="1"/>
          <p:nvPr/>
        </p:nvSpPr>
        <p:spPr>
          <a:xfrm>
            <a:off x="5457056" y="3849639"/>
            <a:ext cx="3713022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Only print code if all iterations completed</a:t>
            </a:r>
          </a:p>
          <a:p>
            <a:r>
              <a:rPr lang="en-GB" sz="1400" dirty="0">
                <a:solidFill>
                  <a:schemeClr val="tx1"/>
                </a:solidFill>
              </a:rPr>
              <a:t>Enter a number to check for: </a:t>
            </a:r>
            <a:r>
              <a:rPr lang="en-GB" sz="1400" i="1" dirty="0">
                <a:solidFill>
                  <a:schemeClr val="tx1"/>
                </a:solidFill>
              </a:rPr>
              <a:t>3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0  1  2 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FA4EDE-5E20-D845-8B16-54A56D244777}"/>
              </a:ext>
            </a:extLst>
          </p:cNvPr>
          <p:cNvSpPr txBox="1"/>
          <p:nvPr/>
        </p:nvSpPr>
        <p:spPr>
          <a:xfrm>
            <a:off x="5475974" y="5282694"/>
            <a:ext cx="3713022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Only print code if all iterations completed</a:t>
            </a:r>
          </a:p>
          <a:p>
            <a:r>
              <a:rPr lang="en-GB" sz="1400" dirty="0">
                <a:solidFill>
                  <a:schemeClr val="tx1"/>
                </a:solidFill>
              </a:rPr>
              <a:t>Enter a number to check for: </a:t>
            </a:r>
            <a:r>
              <a:rPr lang="en-GB" sz="1400" i="1" dirty="0">
                <a:solidFill>
                  <a:schemeClr val="tx1"/>
                </a:solidFill>
              </a:rPr>
              <a:t>7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0  1  2  3  4  5  </a:t>
            </a:r>
          </a:p>
          <a:p>
            <a:r>
              <a:rPr lang="en-GB" sz="1400" dirty="0">
                <a:solidFill>
                  <a:schemeClr val="tx1"/>
                </a:solidFill>
              </a:rPr>
              <a:t>All iterations successful</a:t>
            </a:r>
          </a:p>
        </p:txBody>
      </p:sp>
    </p:spTree>
    <p:extLst>
      <p:ext uri="{BB962C8B-B14F-4D97-AF65-F5344CB8AC3E}">
        <p14:creationId xmlns:p14="http://schemas.microsoft.com/office/powerpoint/2010/main" val="2398675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If, else and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elif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Comparison Operators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Logical Operators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expressions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True and False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While Loops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loops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Break and Continue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Loop with Else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07473-4524-BA4E-982B-ABAB7A35C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A01200C-71F3-35F0-D680-E2B31D13D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2" y="2996952"/>
            <a:ext cx="1412776" cy="141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2AD1D-DBE4-2644-8668-27AFF1383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if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556273-D8AD-A347-AE50-F716BC7D43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Basic structure - </a:t>
            </a:r>
            <a:r>
              <a:rPr lang="en-US" sz="2400" dirty="0">
                <a:solidFill>
                  <a:srgbClr val="0000FF"/>
                </a:solidFill>
              </a:rPr>
              <a:t>note indentation</a:t>
            </a:r>
          </a:p>
          <a:p>
            <a:pPr lvl="3"/>
            <a:endParaRPr lang="en-US" sz="850" dirty="0"/>
          </a:p>
          <a:p>
            <a:pPr lvl="3"/>
            <a:endParaRPr lang="en-US" sz="850" dirty="0"/>
          </a:p>
          <a:p>
            <a:pPr lvl="3"/>
            <a:endParaRPr lang="en-US" sz="1400" dirty="0"/>
          </a:p>
          <a:p>
            <a:pPr lvl="1"/>
            <a:r>
              <a:rPr lang="en-US" sz="2000" dirty="0"/>
              <a:t>Simple example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1"/>
            <a:r>
              <a:rPr lang="en-US" sz="2000" dirty="0"/>
              <a:t>Extending the example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0396BF-5479-2346-B676-DF175490A7F5}"/>
              </a:ext>
            </a:extLst>
          </p:cNvPr>
          <p:cNvSpPr txBox="1"/>
          <p:nvPr/>
        </p:nvSpPr>
        <p:spPr>
          <a:xfrm>
            <a:off x="1528576" y="2195695"/>
            <a:ext cx="4248472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&lt;condition-evaluating-to-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boolean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statement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25BE0E2-47A1-5D4C-8A4E-B031D121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0490" y="6458117"/>
            <a:ext cx="2309680" cy="333375"/>
          </a:xfrm>
        </p:spPr>
        <p:txBody>
          <a:bodyPr/>
          <a:lstStyle/>
          <a:p>
            <a:r>
              <a:rPr lang="en-GB" altLang="en-US"/>
              <a:t>01/12/2022</a:t>
            </a:r>
            <a:endParaRPr lang="en-US" alt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818359-6DC3-5E4D-85DC-517527A4F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85410" y="6458117"/>
            <a:ext cx="3135180" cy="333375"/>
          </a:xfrm>
        </p:spPr>
        <p:txBody>
          <a:bodyPr/>
          <a:lstStyle/>
          <a:p>
            <a:r>
              <a:rPr lang="en-US" altLang="en-US"/>
              <a:t>flow-of-control</a:t>
            </a:r>
            <a:endParaRPr lang="en-US" alt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88ABFA-7D09-7A4C-8304-6C5B9CB31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290-D301-4864-9490-340EF11588D9}" type="slidenum">
              <a:rPr lang="en-US" altLang="en-US" smtClean="0"/>
              <a:pPr/>
              <a:t>3</a:t>
            </a:fld>
            <a:endParaRPr lang="en-US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AF135A-5CA3-0B41-9274-8231D6AF81B9}"/>
              </a:ext>
            </a:extLst>
          </p:cNvPr>
          <p:cNvSpPr txBox="1"/>
          <p:nvPr/>
        </p:nvSpPr>
        <p:spPr>
          <a:xfrm>
            <a:off x="1547270" y="3375964"/>
            <a:ext cx="4248472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int(input(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'Enter a number: 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 0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'is positive'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47A69F-1B00-1846-AE96-A9DB711EFF3B}"/>
              </a:ext>
            </a:extLst>
          </p:cNvPr>
          <p:cNvSpPr txBox="1"/>
          <p:nvPr/>
        </p:nvSpPr>
        <p:spPr>
          <a:xfrm>
            <a:off x="5500429" y="3722511"/>
            <a:ext cx="2681336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a number: </a:t>
            </a:r>
            <a:r>
              <a:rPr lang="en-GB" sz="1400" i="1" dirty="0">
                <a:solidFill>
                  <a:schemeClr val="tx1"/>
                </a:solidFill>
              </a:rPr>
              <a:t>1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1  is positive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33445-FD97-BC4F-9F96-3BC94F9A9D88}"/>
              </a:ext>
            </a:extLst>
          </p:cNvPr>
          <p:cNvSpPr txBox="1"/>
          <p:nvPr/>
        </p:nvSpPr>
        <p:spPr>
          <a:xfrm>
            <a:off x="1547270" y="4768404"/>
            <a:ext cx="511256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int(input(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'Enter another number: 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&gt; 0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'is positive'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'squared is 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'Bye'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F49BFB-B151-1D49-8974-99B99DCF4DD1}"/>
              </a:ext>
            </a:extLst>
          </p:cNvPr>
          <p:cNvSpPr txBox="1"/>
          <p:nvPr/>
        </p:nvSpPr>
        <p:spPr>
          <a:xfrm>
            <a:off x="6080218" y="5570582"/>
            <a:ext cx="2424691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another number: </a:t>
            </a:r>
            <a:r>
              <a:rPr lang="en-GB" sz="1400" i="1" dirty="0">
                <a:solidFill>
                  <a:schemeClr val="tx1"/>
                </a:solidFill>
              </a:rPr>
              <a:t>2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2  is positive</a:t>
            </a:r>
          </a:p>
          <a:p>
            <a:r>
              <a:rPr lang="en-GB" sz="1400" dirty="0">
                <a:solidFill>
                  <a:schemeClr val="tx1"/>
                </a:solidFill>
              </a:rPr>
              <a:t>2  squared is  4</a:t>
            </a:r>
          </a:p>
          <a:p>
            <a:r>
              <a:rPr lang="en-GB" sz="1400" dirty="0">
                <a:solidFill>
                  <a:schemeClr val="tx1"/>
                </a:solidFill>
              </a:rPr>
              <a:t>Bye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E9D62F-5455-D0D7-FD4F-7E6A4F671D2E}"/>
              </a:ext>
            </a:extLst>
          </p:cNvPr>
          <p:cNvSpPr txBox="1"/>
          <p:nvPr/>
        </p:nvSpPr>
        <p:spPr>
          <a:xfrm>
            <a:off x="6393160" y="568848"/>
            <a:ext cx="33522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Layout is key in Python;</a:t>
            </a:r>
          </a:p>
          <a:p>
            <a:r>
              <a:rPr lang="en-GB" dirty="0">
                <a:solidFill>
                  <a:srgbClr val="0000FF"/>
                </a:solidFill>
              </a:rPr>
              <a:t>It helps define structure of </a:t>
            </a:r>
            <a:r>
              <a:rPr lang="en-GB" dirty="0" err="1">
                <a:solidFill>
                  <a:srgbClr val="0000FF"/>
                </a:solidFill>
              </a:rPr>
              <a:t>pgm</a:t>
            </a:r>
            <a:endParaRPr lang="en-GB" dirty="0">
              <a:solidFill>
                <a:srgbClr val="0000FF"/>
              </a:solidFill>
            </a:endParaRPr>
          </a:p>
        </p:txBody>
      </p:sp>
      <p:pic>
        <p:nvPicPr>
          <p:cNvPr id="13" name="Picture 12" descr="Light bulb ideas - Free Stock Photo by Merelize on Stockvault.net">
            <a:extLst>
              <a:ext uri="{FF2B5EF4-FFF2-40B4-BE49-F238E27FC236}">
                <a16:creationId xmlns:a16="http://schemas.microsoft.com/office/drawing/2014/main" id="{F9C5CDD8-70DC-1A20-1464-F806FED26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742" y="519936"/>
            <a:ext cx="666660" cy="68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654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76ACE-0EE3-F64B-B819-01E1D666F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else and </a:t>
            </a:r>
            <a:r>
              <a:rPr lang="en-US" dirty="0" err="1"/>
              <a:t>elif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58FEE-90A2-CF40-AD3A-AEB26C3B0E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Optionally can have else</a:t>
            </a:r>
          </a:p>
          <a:p>
            <a:endParaRPr lang="en-US" sz="2400" dirty="0"/>
          </a:p>
          <a:p>
            <a:endParaRPr lang="en-US" sz="2400" dirty="0"/>
          </a:p>
          <a:p>
            <a:pPr lvl="2"/>
            <a:endParaRPr lang="en-US" sz="1800" dirty="0"/>
          </a:p>
          <a:p>
            <a:r>
              <a:rPr lang="en-US" sz="2400" dirty="0"/>
              <a:t>Also, additional conditional tests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6C3D-A964-4349-8E29-FA611A2359D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65AB24-143D-C347-AEF4-AA608D327AA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0842AE-55D4-2B4D-948A-1451BA6EB5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B6549F-136F-D84B-A8F2-826F8D79CF6C}"/>
              </a:ext>
            </a:extLst>
          </p:cNvPr>
          <p:cNvSpPr txBox="1"/>
          <p:nvPr/>
        </p:nvSpPr>
        <p:spPr>
          <a:xfrm>
            <a:off x="1064568" y="2216013"/>
            <a:ext cx="6192688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int(input('Enter yet another number: '))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 0: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print('Its negative')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print('Its not negative')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15F5E-B1D0-5C47-B943-6F971870DAD9}"/>
              </a:ext>
            </a:extLst>
          </p:cNvPr>
          <p:cNvSpPr txBox="1"/>
          <p:nvPr/>
        </p:nvSpPr>
        <p:spPr>
          <a:xfrm>
            <a:off x="6105128" y="2486920"/>
            <a:ext cx="2923673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yet another number: </a:t>
            </a:r>
            <a:r>
              <a:rPr lang="en-GB" sz="1400" i="1" dirty="0">
                <a:solidFill>
                  <a:schemeClr val="tx1"/>
                </a:solidFill>
              </a:rPr>
              <a:t>1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Its not negative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77905F-20B7-FE40-A67F-B2B0DD7D3821}"/>
              </a:ext>
            </a:extLst>
          </p:cNvPr>
          <p:cNvSpPr txBox="1"/>
          <p:nvPr/>
        </p:nvSpPr>
        <p:spPr>
          <a:xfrm>
            <a:off x="6105127" y="3274032"/>
            <a:ext cx="2923673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yet another number: </a:t>
            </a:r>
            <a:r>
              <a:rPr lang="en-GB" sz="1400" i="1" dirty="0">
                <a:solidFill>
                  <a:schemeClr val="tx1"/>
                </a:solidFill>
              </a:rPr>
              <a:t>-1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Its negative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82FB7C-4C89-3E4B-A379-96CB2AB586DF}"/>
              </a:ext>
            </a:extLst>
          </p:cNvPr>
          <p:cNvSpPr txBox="1"/>
          <p:nvPr/>
        </p:nvSpPr>
        <p:spPr>
          <a:xfrm>
            <a:off x="1064568" y="4401408"/>
            <a:ext cx="6192688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savings = float(input("Enter how much you have in savings: "))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savings == 0: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print("Sorry no savings")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elif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savings &lt; 500: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print('Well done')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print('Thank you')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7A0F1C-65E8-124C-BFB5-6CB644521A98}"/>
              </a:ext>
            </a:extLst>
          </p:cNvPr>
          <p:cNvSpPr txBox="1"/>
          <p:nvPr/>
        </p:nvSpPr>
        <p:spPr>
          <a:xfrm>
            <a:off x="5058632" y="5465580"/>
            <a:ext cx="3970168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Enter how much you have in savings: </a:t>
            </a:r>
            <a:r>
              <a:rPr lang="en-GB" sz="1400" i="1" dirty="0">
                <a:solidFill>
                  <a:schemeClr val="tx1"/>
                </a:solidFill>
              </a:rPr>
              <a:t>400</a:t>
            </a:r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Well done</a:t>
            </a:r>
          </a:p>
        </p:txBody>
      </p:sp>
    </p:spTree>
    <p:extLst>
      <p:ext uri="{BB962C8B-B14F-4D97-AF65-F5344CB8AC3E}">
        <p14:creationId xmlns:p14="http://schemas.microsoft.com/office/powerpoint/2010/main" val="296488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3AE7C-0573-9E4E-AAB2-10EB8BE94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Nesting if statements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63422C-64C9-1743-AF07-4CA88A429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603085"/>
          </a:xfrm>
        </p:spPr>
        <p:txBody>
          <a:bodyPr/>
          <a:lstStyle/>
          <a:p>
            <a:r>
              <a:rPr lang="en-US" dirty="0"/>
              <a:t>Can nest one if statement inside another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2673B-1BC1-0A40-8A38-92F9982DDA9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23/05/2022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CE7E7-839A-B443-B739-A08C39401DB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 of 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F360B-4CD4-6C4F-8D47-0ACA9A80F8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A4EAF6-7A4A-644D-ADBA-47428E295AA3}"/>
              </a:ext>
            </a:extLst>
          </p:cNvPr>
          <p:cNvSpPr txBox="1"/>
          <p:nvPr/>
        </p:nvSpPr>
        <p:spPr>
          <a:xfrm>
            <a:off x="1575629" y="2564904"/>
            <a:ext cx="4464496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snowing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 = -1</a:t>
            </a:r>
          </a:p>
          <a:p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 &lt; 0: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freezing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snowing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on boots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for Hot Chocolate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832B01-9A73-2847-86E4-63D2AC4392BE}"/>
              </a:ext>
            </a:extLst>
          </p:cNvPr>
          <p:cNvSpPr txBox="1"/>
          <p:nvPr/>
        </p:nvSpPr>
        <p:spPr>
          <a:xfrm>
            <a:off x="4952140" y="4783285"/>
            <a:ext cx="2923673" cy="95410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It is freezing</a:t>
            </a:r>
          </a:p>
          <a:p>
            <a:r>
              <a:rPr lang="en-GB" sz="1400" dirty="0">
                <a:solidFill>
                  <a:schemeClr val="tx1"/>
                </a:solidFill>
              </a:rPr>
              <a:t>Put on boots</a:t>
            </a:r>
          </a:p>
          <a:p>
            <a:r>
              <a:rPr lang="en-GB" sz="1400" dirty="0">
                <a:solidFill>
                  <a:schemeClr val="tx1"/>
                </a:solidFill>
              </a:rPr>
              <a:t>Time for Hot Chocolate</a:t>
            </a:r>
          </a:p>
          <a:p>
            <a:r>
              <a:rPr lang="en-GB" sz="1400" dirty="0">
                <a:solidFill>
                  <a:schemeClr val="tx1"/>
                </a:solidFill>
              </a:rPr>
              <a:t>Bye</a:t>
            </a:r>
          </a:p>
        </p:txBody>
      </p:sp>
      <p:pic>
        <p:nvPicPr>
          <p:cNvPr id="9" name="Picture 8" descr="Light bulb ideas - Free Stock Photo by Merelize on Stockvault.net">
            <a:extLst>
              <a:ext uri="{FF2B5EF4-FFF2-40B4-BE49-F238E27FC236}">
                <a16:creationId xmlns:a16="http://schemas.microsoft.com/office/drawing/2014/main" id="{A99A7D52-26FE-3063-75FC-DD0551075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232" y="2495172"/>
            <a:ext cx="429282" cy="44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1B3B08-DA66-9F6C-88FE-A83917A307D3}"/>
              </a:ext>
            </a:extLst>
          </p:cNvPr>
          <p:cNvSpPr txBox="1"/>
          <p:nvPr/>
        </p:nvSpPr>
        <p:spPr>
          <a:xfrm>
            <a:off x="6907544" y="2937456"/>
            <a:ext cx="2768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Note style of checking for snowing –  it is already a bool</a:t>
            </a:r>
          </a:p>
        </p:txBody>
      </p:sp>
    </p:spTree>
    <p:extLst>
      <p:ext uri="{BB962C8B-B14F-4D97-AF65-F5344CB8AC3E}">
        <p14:creationId xmlns:p14="http://schemas.microsoft.com/office/powerpoint/2010/main" val="218953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Return True or False</a:t>
            </a: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96FAE9D-69EE-8E45-A18C-C64420B21928}"/>
              </a:ext>
            </a:extLst>
          </p:cNvPr>
          <p:cNvGraphicFramePr>
            <a:graphicFrameLocks noGrp="1"/>
          </p:cNvGraphicFramePr>
          <p:nvPr/>
        </p:nvGraphicFramePr>
        <p:xfrm>
          <a:off x="704528" y="2316480"/>
          <a:ext cx="8280921" cy="3512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948591937"/>
                    </a:ext>
                  </a:extLst>
                </a:gridCol>
                <a:gridCol w="4608512">
                  <a:extLst>
                    <a:ext uri="{9D8B030D-6E8A-4147-A177-3AD203B41FA5}">
                      <a16:colId xmlns:a16="http://schemas.microsoft.com/office/drawing/2014/main" val="2636538029"/>
                    </a:ext>
                  </a:extLst>
                </a:gridCol>
                <a:gridCol w="2520281">
                  <a:extLst>
                    <a:ext uri="{9D8B030D-6E8A-4147-A177-3AD203B41FA5}">
                      <a16:colId xmlns:a16="http://schemas.microsoft.com/office/drawing/2014/main" val="13921909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Operator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Description 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600367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==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Tests if two values are equal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3 ==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340538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!=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Tests that two values are </a:t>
                      </a:r>
                      <a:r>
                        <a:rPr lang="en-GB" i="1">
                          <a:effectLst/>
                          <a:latin typeface="Calibri" panose="020F0502020204030204" pitchFamily="34" charset="0"/>
                        </a:rPr>
                        <a:t>not</a:t>
                      </a:r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 equal to each other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2 !=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501321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&lt; 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Tests to see if the left-hand value is less than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2 &lt;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26228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&gt;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Tests if the left-hand value is greater than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3 &gt;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248375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&lt;=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Tests if the left-hand value is less than </a:t>
                      </a:r>
                      <a:r>
                        <a:rPr lang="en-GB" i="1" dirty="0">
                          <a:effectLst/>
                          <a:latin typeface="Calibri" panose="020F0502020204030204" pitchFamily="34" charset="0"/>
                        </a:rPr>
                        <a:t>or</a:t>
                      </a:r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 equal to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3 &lt;= 4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406483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&gt;=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Tests if the left-hand value is greater than or equal to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5 &gt;= 4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8309076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4662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6B07-D599-F84A-9914-8F23068FA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Operators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55012-3A0C-9A4F-ADBC-DF6AFE4496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Combine Boolean expression together</a:t>
            </a:r>
          </a:p>
          <a:p>
            <a:endParaRPr lang="en-US" sz="2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rtl="0" eaLnBrk="0" fontAlgn="base" hangingPunct="0"/>
            <a:r>
              <a:rPr lang="en-US" sz="2400" dirty="0">
                <a:solidFill>
                  <a:srgbClr val="000000"/>
                </a:solidFill>
                <a:effectLst/>
              </a:rPr>
              <a:t>Can use logical operations </a:t>
            </a:r>
            <a:endParaRPr lang="en-US" sz="2400" dirty="0">
              <a:effectLst/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+mn-ea"/>
                <a:cs typeface="+mn-cs"/>
              </a:rPr>
              <a:t>to combine Boolean conditions together</a:t>
            </a:r>
            <a:r>
              <a:rPr lang="en-US" sz="1800" dirty="0"/>
              <a:t> </a:t>
            </a:r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1F4B8C-4048-D340-9127-A670A3E07F4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0E0E05-E7B5-AA40-BDB9-278ACE33F46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DDCAD-3F73-0E4E-A130-FD3846E730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F48CDFD-1834-3342-B54C-C96E7F9C7EA6}"/>
              </a:ext>
            </a:extLst>
          </p:cNvPr>
          <p:cNvGraphicFramePr>
            <a:graphicFrameLocks noGrp="1"/>
          </p:cNvGraphicFramePr>
          <p:nvPr/>
        </p:nvGraphicFramePr>
        <p:xfrm>
          <a:off x="992560" y="2060848"/>
          <a:ext cx="8208912" cy="1941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6884">
                  <a:extLst>
                    <a:ext uri="{9D8B030D-6E8A-4147-A177-3AD203B41FA5}">
                      <a16:colId xmlns:a16="http://schemas.microsoft.com/office/drawing/2014/main" val="1662380998"/>
                    </a:ext>
                  </a:extLst>
                </a:gridCol>
                <a:gridCol w="3975724">
                  <a:extLst>
                    <a:ext uri="{9D8B030D-6E8A-4147-A177-3AD203B41FA5}">
                      <a16:colId xmlns:a16="http://schemas.microsoft.com/office/drawing/2014/main" val="3426363387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1177687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Operator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84262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and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True if both left and right are true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3 &lt; 4 and 5 &gt; 4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0449228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or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True if either the left or the right is true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3 &lt; 4 or 3 </a:t>
                      </a:r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&gt; 5</a:t>
                      </a:r>
                      <a:endParaRPr lang="en-GB" dirty="0">
                        <a:effectLst/>
                        <a:latin typeface="Menlo" panose="020B0609030804020204" pitchFamily="49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345961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not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True if the value being tested is False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not 3 &lt;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60203135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647452B-D8B4-FB4D-B5C8-4A25348E9185}"/>
              </a:ext>
            </a:extLst>
          </p:cNvPr>
          <p:cNvSpPr txBox="1"/>
          <p:nvPr/>
        </p:nvSpPr>
        <p:spPr>
          <a:xfrm>
            <a:off x="3019293" y="4911210"/>
            <a:ext cx="3135180" cy="181588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= 15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 =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  <a:b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&gt; 12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&lt; 20: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status =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'teenager'</a:t>
            </a:r>
            <a:b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status =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'not teenager'</a:t>
            </a:r>
            <a:b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print(status)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68A7A4-E014-704D-97DF-49D85A2E500E}"/>
              </a:ext>
            </a:extLst>
          </p:cNvPr>
          <p:cNvSpPr txBox="1"/>
          <p:nvPr/>
        </p:nvSpPr>
        <p:spPr>
          <a:xfrm>
            <a:off x="5956472" y="5819151"/>
            <a:ext cx="1368152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teenager</a:t>
            </a:r>
          </a:p>
        </p:txBody>
      </p:sp>
    </p:spTree>
    <p:extLst>
      <p:ext uri="{BB962C8B-B14F-4D97-AF65-F5344CB8AC3E}">
        <p14:creationId xmlns:p14="http://schemas.microsoft.com/office/powerpoint/2010/main" val="344493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83800-1E6B-4A93-87D3-3D70E59B3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expressions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8AFC74-2DAB-4FF2-A66B-288CACB8B8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Shorthand form of an if statement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returns a value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the from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 example</a:t>
            </a:r>
          </a:p>
          <a:p>
            <a:pPr lvl="2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2FD1DA-03B8-3E41-9890-7300BB69A5B2}"/>
              </a:ext>
            </a:extLst>
          </p:cNvPr>
          <p:cNvSpPr txBox="1"/>
          <p:nvPr/>
        </p:nvSpPr>
        <p:spPr>
          <a:xfrm>
            <a:off x="1468428" y="4005064"/>
            <a:ext cx="6823548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= 15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status = 'teenager'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age &gt; 12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age &lt; 20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'not teenager'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print(status)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B29BB-2E28-CA45-9327-14DBE0F90485}"/>
              </a:ext>
            </a:extLst>
          </p:cNvPr>
          <p:cNvSpPr txBox="1"/>
          <p:nvPr/>
        </p:nvSpPr>
        <p:spPr>
          <a:xfrm>
            <a:off x="1468428" y="2996952"/>
            <a:ext cx="489654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&lt;result1&gt;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&lt;condition-is-met&gt;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&lt;result2&gt;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A2426B-1500-DD45-8187-41AA2BCEA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  <a:endParaRPr lang="en-US" alt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0709CB-33A4-9F4F-AAAF-20DA35E05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flow-of-control</a:t>
            </a:r>
            <a:endParaRPr lang="en-US" alt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8DBEDC-77F3-3343-B573-35D57E659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6F290-D301-4864-9490-340EF11588D9}" type="slidenum">
              <a:rPr lang="en-US" altLang="en-US" smtClean="0"/>
              <a:pPr/>
              <a:t>8</a:t>
            </a:fld>
            <a:endParaRPr lang="en-US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8146B5-6422-5440-9064-DB858C4F0F6A}"/>
              </a:ext>
            </a:extLst>
          </p:cNvPr>
          <p:cNvSpPr txBox="1"/>
          <p:nvPr/>
        </p:nvSpPr>
        <p:spPr>
          <a:xfrm>
            <a:off x="7373084" y="4759117"/>
            <a:ext cx="1368152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teenager</a:t>
            </a:r>
          </a:p>
        </p:txBody>
      </p:sp>
    </p:spTree>
    <p:extLst>
      <p:ext uri="{BB962C8B-B14F-4D97-AF65-F5344CB8AC3E}">
        <p14:creationId xmlns:p14="http://schemas.microsoft.com/office/powerpoint/2010/main" val="128685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109F8-DDA1-0542-A970-D3D2B9335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note on True and False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A9553C-5184-704D-8871-58B2065EF8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00" y="1602000"/>
            <a:ext cx="8210872" cy="4536504"/>
          </a:xfrm>
        </p:spPr>
        <p:txBody>
          <a:bodyPr>
            <a:normAutofit/>
          </a:bodyPr>
          <a:lstStyle/>
          <a:p>
            <a:pPr>
              <a:lnSpc>
                <a:spcPct val="135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Python is flexible on what is equivalent to </a:t>
            </a:r>
            <a:r>
              <a:rPr lang="en-US" dirty="0">
                <a:latin typeface="Courier" pitchFamily="2" charset="0"/>
                <a:cs typeface="Arial" panose="020B0604020202020204" pitchFamily="34" charset="0"/>
              </a:rPr>
              <a:t>True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>
                <a:latin typeface="Courier" pitchFamily="2" charset="0"/>
                <a:cs typeface="Arial" panose="020B0604020202020204" pitchFamily="34" charset="0"/>
              </a:rPr>
              <a:t>False</a:t>
            </a:r>
          </a:p>
          <a:p>
            <a:pPr lvl="1"/>
            <a:r>
              <a:rPr lang="en-GB" sz="2000" dirty="0"/>
              <a:t>0, '' (empty strings), None equate to False</a:t>
            </a:r>
          </a:p>
          <a:p>
            <a:pPr lvl="1"/>
            <a:r>
              <a:rPr lang="en-GB" sz="2000" dirty="0"/>
              <a:t>Non zero, non empty strings, any object equate to True</a:t>
            </a:r>
          </a:p>
          <a:p>
            <a:pPr lvl="1">
              <a:lnSpc>
                <a:spcPct val="135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5000"/>
              </a:lnSpc>
            </a:pPr>
            <a:r>
              <a:rPr lang="en-US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practice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to use </a:t>
            </a:r>
            <a:r>
              <a:rPr lang="en-US" dirty="0">
                <a:latin typeface="Courier" pitchFamily="2" charset="0"/>
                <a:cs typeface="Arial" panose="020B0604020202020204" pitchFamily="34" charset="0"/>
              </a:rPr>
              <a:t>True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>
                <a:latin typeface="Courier" pitchFamily="2" charset="0"/>
                <a:cs typeface="Arial" panose="020B0604020202020204" pitchFamily="34" charset="0"/>
              </a:rPr>
              <a:t>False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50FC6C-12AB-9142-9B63-8990EA257C8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6E4759-207E-B84C-878C-71ED81BF43F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flow-of-control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69B5F4-6786-2B4A-803B-B26EFCCC23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pic>
        <p:nvPicPr>
          <p:cNvPr id="3076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7C4B8A22-C218-3211-92AD-54C4F9242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99DA5D-83CE-3AC2-183E-2D2481305A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1332" y="2348880"/>
            <a:ext cx="827628" cy="71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82299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</TotalTime>
  <Words>1443</Words>
  <Application>Microsoft Macintosh PowerPoint</Application>
  <PresentationFormat>A4 Paper (210x297 mm)</PresentationFormat>
  <Paragraphs>283</Paragraphs>
  <Slides>16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Calibri</vt:lpstr>
      <vt:lpstr>Courier</vt:lpstr>
      <vt:lpstr>Courier New</vt:lpstr>
      <vt:lpstr>Garamond</vt:lpstr>
      <vt:lpstr>Menlo</vt:lpstr>
      <vt:lpstr>Times New Roman</vt:lpstr>
      <vt:lpstr>Verdana</vt:lpstr>
      <vt:lpstr>Wingdings</vt:lpstr>
      <vt:lpstr>Default Design</vt:lpstr>
      <vt:lpstr>1_Default Design</vt:lpstr>
      <vt:lpstr>Flow of Control</vt:lpstr>
      <vt:lpstr>Plan for Session</vt:lpstr>
      <vt:lpstr>The if Statement</vt:lpstr>
      <vt:lpstr>Using else and elif</vt:lpstr>
      <vt:lpstr>Nesting if statements</vt:lpstr>
      <vt:lpstr>Comparison Operators</vt:lpstr>
      <vt:lpstr>Logical Operators</vt:lpstr>
      <vt:lpstr>If expressions</vt:lpstr>
      <vt:lpstr>A note on True and False</vt:lpstr>
      <vt:lpstr>Pattern Matching</vt:lpstr>
      <vt:lpstr>While loops</vt:lpstr>
      <vt:lpstr>For Loop</vt:lpstr>
      <vt:lpstr>Break loop statement</vt:lpstr>
      <vt:lpstr>Continue loop statement</vt:lpstr>
      <vt:lpstr>Loop with Else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83</cp:revision>
  <dcterms:modified xsi:type="dcterms:W3CDTF">2026-02-16T08:35:37Z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2026-02-16T08:35:37Z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eb4f4cf2-84af-4650-a008-0d246457837c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