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</p:sldMasterIdLst>
  <p:notesMasterIdLst>
    <p:notesMasterId r:id="rId17"/>
  </p:notesMasterIdLst>
  <p:handoutMasterIdLst>
    <p:handoutMasterId r:id="rId18"/>
  </p:handoutMasterIdLst>
  <p:sldIdLst>
    <p:sldId id="256" r:id="rId3"/>
    <p:sldId id="327" r:id="rId4"/>
    <p:sldId id="428" r:id="rId5"/>
    <p:sldId id="332" r:id="rId6"/>
    <p:sldId id="284" r:id="rId7"/>
    <p:sldId id="335" r:id="rId8"/>
    <p:sldId id="336" r:id="rId9"/>
    <p:sldId id="339" r:id="rId10"/>
    <p:sldId id="337" r:id="rId11"/>
    <p:sldId id="338" r:id="rId12"/>
    <p:sldId id="429" r:id="rId13"/>
    <p:sldId id="427" r:id="rId14"/>
    <p:sldId id="424" r:id="rId15"/>
    <p:sldId id="334" r:id="rId16"/>
  </p:sldIdLst>
  <p:sldSz cx="9906000" cy="6858000" type="A4"/>
  <p:notesSz cx="7086600" cy="10221913"/>
  <p:defaultTextStyle>
    <a:defPPr>
      <a:defRPr lang="en-GB"/>
    </a:defPPr>
    <a:lvl1pPr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1pPr>
    <a:lvl2pPr marL="457200"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2pPr>
    <a:lvl3pPr marL="914400"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3pPr>
    <a:lvl4pPr marL="1371600"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4pPr>
    <a:lvl5pPr marL="1828800"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0">
          <p15:clr>
            <a:srgbClr val="A4A3A4"/>
          </p15:clr>
        </p15:guide>
        <p15:guide id="2" pos="223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0157" autoAdjust="0"/>
    <p:restoredTop sz="86514" autoAdjust="0"/>
  </p:normalViewPr>
  <p:slideViewPr>
    <p:cSldViewPr>
      <p:cViewPr varScale="1">
        <p:scale>
          <a:sx n="55" d="100"/>
          <a:sy n="55" d="100"/>
        </p:scale>
        <p:origin x="208" y="1856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3220"/>
        <p:guide pos="223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022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8902" tIns="49451" rIns="98902" bIns="49451" numCol="1" anchor="t" anchorCtr="0" compatLnSpc="1">
            <a:prstTxWarp prst="textNoShape">
              <a:avLst/>
            </a:prstTxWarp>
          </a:bodyPr>
          <a:lstStyle>
            <a:lvl1pPr defTabSz="485775">
              <a:defRPr sz="13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73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14788" y="0"/>
            <a:ext cx="307022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8902" tIns="49451" rIns="98902" bIns="49451" numCol="1" anchor="t" anchorCtr="0" compatLnSpc="1">
            <a:prstTxWarp prst="textNoShape">
              <a:avLst/>
            </a:prstTxWarp>
          </a:bodyPr>
          <a:lstStyle>
            <a:lvl1pPr algn="r" defTabSz="485775">
              <a:defRPr sz="13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73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09150"/>
            <a:ext cx="307022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8902" tIns="49451" rIns="98902" bIns="49451" numCol="1" anchor="b" anchorCtr="0" compatLnSpc="1">
            <a:prstTxWarp prst="textNoShape">
              <a:avLst/>
            </a:prstTxWarp>
          </a:bodyPr>
          <a:lstStyle>
            <a:lvl1pPr defTabSz="485775">
              <a:defRPr sz="13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73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14788" y="9709150"/>
            <a:ext cx="307022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8902" tIns="49451" rIns="98902" bIns="49451" numCol="1" anchor="b" anchorCtr="0" compatLnSpc="1">
            <a:prstTxWarp prst="textNoShape">
              <a:avLst/>
            </a:prstTxWarp>
          </a:bodyPr>
          <a:lstStyle>
            <a:lvl1pPr algn="r" defTabSz="485775">
              <a:defRPr sz="13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9CBFC2FC-AB15-4A86-A090-42EA9D9D81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5174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1"/>
          <p:cNvSpPr>
            <a:spLocks noChangeArrowheads="1"/>
          </p:cNvSpPr>
          <p:nvPr/>
        </p:nvSpPr>
        <p:spPr bwMode="auto">
          <a:xfrm>
            <a:off x="0" y="0"/>
            <a:ext cx="7086600" cy="102219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068638" cy="50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7344" tIns="50619" rIns="97344" bIns="50619" numCol="1" anchor="t" anchorCtr="0" compatLnSpc="1">
            <a:prstTxWarp prst="textNoShape">
              <a:avLst/>
            </a:prstTxWarp>
          </a:bodyPr>
          <a:lstStyle>
            <a:lvl1pPr defTabSz="485775" eaLnBrk="1">
              <a:buSzPct val="45000"/>
              <a:buFont typeface="Wingdings" pitchFamily="2" charset="2"/>
              <a:buNone/>
              <a:tabLst>
                <a:tab pos="782638" algn="l"/>
                <a:tab pos="1565275" algn="l"/>
                <a:tab pos="2349500" algn="l"/>
                <a:tab pos="3132138" algn="l"/>
              </a:tabLst>
              <a:defRPr sz="13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014788" y="0"/>
            <a:ext cx="3068637" cy="50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7344" tIns="50619" rIns="97344" bIns="50619" numCol="1" anchor="t" anchorCtr="0" compatLnSpc="1">
            <a:prstTxWarp prst="textNoShape">
              <a:avLst/>
            </a:prstTxWarp>
          </a:bodyPr>
          <a:lstStyle>
            <a:lvl1pPr algn="r" defTabSz="485775" eaLnBrk="1">
              <a:buSzPct val="45000"/>
              <a:buFont typeface="Wingdings" pitchFamily="2" charset="2"/>
              <a:buNone/>
              <a:tabLst>
                <a:tab pos="782638" algn="l"/>
                <a:tab pos="1565275" algn="l"/>
                <a:tab pos="2349500" algn="l"/>
                <a:tab pos="3132138" algn="l"/>
              </a:tabLst>
              <a:defRPr sz="13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173" name="Rectangle 4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776288" y="766763"/>
            <a:ext cx="5532437" cy="3830637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708025" y="4856163"/>
            <a:ext cx="5668963" cy="459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7344" tIns="50619" rIns="97344" bIns="50619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noProof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/>
          </p:nvPr>
        </p:nvSpPr>
        <p:spPr bwMode="auto">
          <a:xfrm>
            <a:off x="0" y="9709150"/>
            <a:ext cx="3068638" cy="50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7344" tIns="50619" rIns="97344" bIns="50619" numCol="1" anchor="b" anchorCtr="0" compatLnSpc="1">
            <a:prstTxWarp prst="textNoShape">
              <a:avLst/>
            </a:prstTxWarp>
          </a:bodyPr>
          <a:lstStyle>
            <a:lvl1pPr defTabSz="485775" eaLnBrk="1">
              <a:buSzPct val="45000"/>
              <a:buFont typeface="Wingdings" pitchFamily="2" charset="2"/>
              <a:buNone/>
              <a:tabLst>
                <a:tab pos="782638" algn="l"/>
                <a:tab pos="1565275" algn="l"/>
                <a:tab pos="2349500" algn="l"/>
                <a:tab pos="3132138" algn="l"/>
              </a:tabLst>
              <a:defRPr sz="13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4014788" y="9709150"/>
            <a:ext cx="3068637" cy="50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7344" tIns="50619" rIns="97344" bIns="50619" numCol="1" anchor="b" anchorCtr="0" compatLnSpc="1">
            <a:prstTxWarp prst="textNoShape">
              <a:avLst/>
            </a:prstTxWarp>
          </a:bodyPr>
          <a:lstStyle>
            <a:lvl1pPr algn="r" defTabSz="485775" eaLnBrk="1">
              <a:buSzPct val="45000"/>
              <a:buFont typeface="Wingdings" pitchFamily="2" charset="2"/>
              <a:buNone/>
              <a:tabLst>
                <a:tab pos="782638" algn="l"/>
                <a:tab pos="1565275" algn="l"/>
                <a:tab pos="2349500" algn="l"/>
                <a:tab pos="3132138" algn="l"/>
              </a:tabLst>
              <a:defRPr sz="13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705325CD-D4D1-46AB-A07B-76CAD4A1525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83296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defTabSz="485775"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1pPr>
            <a:lvl2pPr marL="742950" indent="-285750" defTabSz="485775"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2pPr>
            <a:lvl3pPr marL="1143000" indent="-228600" defTabSz="485775"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3pPr>
            <a:lvl4pPr marL="1600200" indent="-228600" defTabSz="485775"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4pPr>
            <a:lvl5pPr marL="2057400" indent="-228600" defTabSz="485775"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5pPr>
            <a:lvl6pPr marL="2514600" indent="-228600" defTabSz="485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6pPr>
            <a:lvl7pPr marL="2971800" indent="-228600" defTabSz="485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7pPr>
            <a:lvl8pPr marL="3429000" indent="-228600" defTabSz="485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8pPr>
            <a:lvl9pPr marL="3886200" indent="-228600" defTabSz="485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fld id="{4B24E597-641E-4831-92E7-FE32F3EB8DD0}" type="slidenum">
              <a:rPr lang="en-GB">
                <a:solidFill>
                  <a:srgbClr val="000000"/>
                </a:solidFill>
                <a:latin typeface="Times New Roman" pitchFamily="18" charset="0"/>
              </a:rPr>
              <a:pPr/>
              <a:t>1</a:t>
            </a:fld>
            <a:endParaRPr lang="en-GB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8195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774700" y="766763"/>
            <a:ext cx="5537200" cy="3833812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196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708025" y="4856163"/>
            <a:ext cx="5670550" cy="4598987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8902" tIns="49451" rIns="98902" bIns="49451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6288" y="766763"/>
            <a:ext cx="5532437" cy="38306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>
              <a:defRPr/>
            </a:pPr>
            <a:fld id="{705325CD-D4D1-46AB-A07B-76CAD4A15258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60607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>
              <a:defRPr/>
            </a:pPr>
            <a:fld id="{705325CD-D4D1-46AB-A07B-76CAD4A15258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35356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>
              <a:defRPr/>
            </a:pPr>
            <a:fld id="{705325CD-D4D1-46AB-A07B-76CAD4A15258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06284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>
              <a:defRPr/>
            </a:pPr>
            <a:fld id="{705325CD-D4D1-46AB-A07B-76CAD4A15258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6079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containers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DAA5FB-1A88-4438-BFBB-9BBB90E5310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2980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containers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15734D-DD4C-4AFE-A48C-C042F044E4B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16120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7814"/>
            <a:ext cx="2227131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7814"/>
            <a:ext cx="652145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containers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08A648-AA13-472B-B8F8-A061FAD9486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45770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containers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331D7C-3F02-481D-A2CB-CE756043E4B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92975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containers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C999C5-CA01-4C37-9A77-0BC9D4DCC8E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77304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containers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EECA9A-3BFE-4494-AE79-033AB3181B4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89338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4964"/>
            <a:ext cx="4373431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3831" y="1604964"/>
            <a:ext cx="437515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containers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055E91-4FFC-497B-9460-CB8D1F1E6E6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57262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8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containers</a:t>
            </a:r>
          </a:p>
        </p:txBody>
      </p:sp>
      <p:sp>
        <p:nvSpPr>
          <p:cNvPr id="9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E5E714-687B-490B-BC5F-848B0211A5D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94620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containers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BA0F8F-584F-4FE6-8B99-D18FEFDE602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65653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containers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DBC1AD-34F6-412E-A983-7210815D512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99051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containers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EBC6ED-34ED-4D17-86C5-68EFDB043C1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5268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containers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317CFC-9530-4DD8-A082-6933CE16E3A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31564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containers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B58291-C605-4591-98C4-EA212E38231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55962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containers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F961CE-61F8-4BC5-8BB3-B0A0F0B4CAB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61860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685800"/>
            <a:ext cx="2227131" cy="54435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685800"/>
            <a:ext cx="6521450" cy="54435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containers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A37626-AC2C-4FBA-AD1A-B46461F8D70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915628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2950" y="685801"/>
            <a:ext cx="8418381" cy="21256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containers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D173BD-EAA9-43F3-A181-9BB25AB1E92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71832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containers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8FDBB7-AE6C-44A4-9354-E420422B6D9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2530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73431" cy="45291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3831" y="1600200"/>
            <a:ext cx="4375150" cy="45291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containers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891112-9BC8-4B82-B6DA-AD3952AEF20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4265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containers</a:t>
            </a:r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22EFEF-B460-41E1-B380-21E0D72C125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4086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containers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55FF55-9A51-49BC-91F0-BC8E688F182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4647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containers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7ADF69-52E3-48D5-99E7-63105AE4C16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89462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containers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04FB47-FC34-470D-975D-818673632D6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8248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containers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B56B33-355B-4F00-98F1-AAA0DA53B9B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550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277814"/>
            <a:ext cx="8913681" cy="1138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title text format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0"/>
            <a:ext cx="8913681" cy="452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outline text format</a:t>
            </a:r>
          </a:p>
          <a:p>
            <a:pPr lvl="1"/>
            <a:r>
              <a:rPr lang="en-GB"/>
              <a:t>Second Outline Level</a:t>
            </a:r>
          </a:p>
          <a:p>
            <a:pPr lvl="2"/>
            <a:r>
              <a:rPr lang="en-GB"/>
              <a:t>Third Outline Level</a:t>
            </a:r>
          </a:p>
          <a:p>
            <a:pPr lvl="3"/>
            <a:r>
              <a:rPr lang="en-GB"/>
              <a:t>Fourth Outline Level</a:t>
            </a:r>
          </a:p>
          <a:p>
            <a:pPr lvl="4"/>
            <a:r>
              <a:rPr lang="en-GB"/>
              <a:t>Fifth Outline Level</a:t>
            </a:r>
          </a:p>
          <a:p>
            <a:pPr lvl="4"/>
            <a:r>
              <a:rPr lang="en-GB"/>
              <a:t>Sixth Outline Level</a:t>
            </a:r>
          </a:p>
          <a:p>
            <a:pPr lvl="4"/>
            <a:r>
              <a:rPr lang="en-GB"/>
              <a:t>Seventh Outline Level</a:t>
            </a:r>
          </a:p>
          <a:p>
            <a:pPr lvl="4"/>
            <a:r>
              <a:rPr lang="en-GB"/>
              <a:t>Eighth Outline Level</a:t>
            </a:r>
          </a:p>
          <a:p>
            <a:pPr lvl="4"/>
            <a:r>
              <a:rPr lang="en-GB"/>
              <a:t>Ninth Outline Level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28229" y="6524626"/>
            <a:ext cx="2309680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Font typeface="Verdan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0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393149" y="6524626"/>
            <a:ext cx="3135180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>
              <a:buFont typeface="Verdan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0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containers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7137136" y="6524626"/>
            <a:ext cx="2309681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buFont typeface="Verdan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0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D170E260-D032-4AF5-A4B0-E2382247C27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1" name="Rectangle 6"/>
          <p:cNvSpPr>
            <a:spLocks noChangeArrowheads="1"/>
          </p:cNvSpPr>
          <p:nvPr/>
        </p:nvSpPr>
        <p:spPr bwMode="auto">
          <a:xfrm>
            <a:off x="0" y="0"/>
            <a:ext cx="247650" cy="2286000"/>
          </a:xfrm>
          <a:prstGeom prst="rect">
            <a:avLst/>
          </a:prstGeom>
          <a:solidFill>
            <a:srgbClr val="000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2" name="Line 7"/>
          <p:cNvSpPr>
            <a:spLocks noChangeShapeType="1"/>
          </p:cNvSpPr>
          <p:nvPr/>
        </p:nvSpPr>
        <p:spPr bwMode="auto">
          <a:xfrm>
            <a:off x="495300" y="1447800"/>
            <a:ext cx="8750300" cy="1588"/>
          </a:xfrm>
          <a:prstGeom prst="line">
            <a:avLst/>
          </a:prstGeom>
          <a:noFill/>
          <a:ln w="19080">
            <a:solidFill>
              <a:srgbClr val="00008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033" name="Rectangle 8"/>
          <p:cNvSpPr>
            <a:spLocks noChangeArrowheads="1"/>
          </p:cNvSpPr>
          <p:nvPr/>
        </p:nvSpPr>
        <p:spPr bwMode="auto">
          <a:xfrm>
            <a:off x="0" y="2286000"/>
            <a:ext cx="247650" cy="2286000"/>
          </a:xfrm>
          <a:prstGeom prst="rect">
            <a:avLst/>
          </a:prstGeom>
          <a:solidFill>
            <a:srgbClr val="3366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4" name="Rectangle 9"/>
          <p:cNvSpPr>
            <a:spLocks noChangeArrowheads="1"/>
          </p:cNvSpPr>
          <p:nvPr/>
        </p:nvSpPr>
        <p:spPr bwMode="auto">
          <a:xfrm>
            <a:off x="0" y="4572000"/>
            <a:ext cx="247650" cy="2286000"/>
          </a:xfrm>
          <a:prstGeom prst="rect">
            <a:avLst/>
          </a:prstGeom>
          <a:solidFill>
            <a:srgbClr val="00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hdr="0"/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5pPr>
      <a:lvl6pPr marL="4572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6pPr>
      <a:lvl7pPr marL="9144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7pPr>
      <a:lvl8pPr marL="13716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8pPr>
      <a:lvl9pPr marL="18288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9pPr>
    </p:titleStyle>
    <p:bodyStyle>
      <a:lvl1pPr marL="341313" indent="-341313" algn="l" defTabSz="449263" rtl="0" eaLnBrk="0" fontAlgn="base" hangingPunct="0">
        <a:lnSpc>
          <a:spcPct val="125000"/>
        </a:lnSpc>
        <a:spcBef>
          <a:spcPts val="700"/>
        </a:spcBef>
        <a:spcAft>
          <a:spcPct val="0"/>
        </a:spcAft>
        <a:buClr>
          <a:srgbClr val="170199"/>
        </a:buClr>
        <a:buSzPct val="75000"/>
        <a:buFont typeface="Wingdings" pitchFamily="2" charset="2"/>
        <a:buChar char="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1363" indent="-284163" algn="l" defTabSz="449263" rtl="0" eaLnBrk="0" fontAlgn="base" hangingPunct="0">
        <a:lnSpc>
          <a:spcPct val="115000"/>
        </a:lnSpc>
        <a:spcBef>
          <a:spcPts val="600"/>
        </a:spcBef>
        <a:spcAft>
          <a:spcPct val="0"/>
        </a:spcAft>
        <a:buClr>
          <a:srgbClr val="170199"/>
        </a:buClr>
        <a:buSzPct val="75000"/>
        <a:buFont typeface="Wingdings" pitchFamily="2" charset="2"/>
        <a:buChar char=""/>
        <a:defRPr sz="24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lnSpc>
          <a:spcPct val="115000"/>
        </a:lnSpc>
        <a:spcBef>
          <a:spcPts val="5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"/>
        <a:defRPr sz="20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10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742950" y="685801"/>
            <a:ext cx="8418381" cy="212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title text format</a:t>
            </a:r>
          </a:p>
        </p:txBody>
      </p:sp>
      <p:sp>
        <p:nvSpPr>
          <p:cNvPr id="2" name="Rectangle 2"/>
          <p:cNvSpPr>
            <a:spLocks noGrp="1" noChangeArrowheads="1"/>
          </p:cNvSpPr>
          <p:nvPr>
            <p:ph type="dt"/>
          </p:nvPr>
        </p:nvSpPr>
        <p:spPr bwMode="auto">
          <a:xfrm>
            <a:off x="495300" y="6248401"/>
            <a:ext cx="2309681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eaLnBrk="1">
              <a:buFont typeface="Verdana" pitchFamily="34" charset="0"/>
              <a:buNone/>
              <a:tabLst>
                <a:tab pos="723900" algn="l"/>
                <a:tab pos="1447800" algn="l"/>
              </a:tabLst>
              <a:defRPr sz="10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ftr"/>
          </p:nvPr>
        </p:nvSpPr>
        <p:spPr bwMode="auto">
          <a:xfrm>
            <a:off x="3384550" y="6248401"/>
            <a:ext cx="3135181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 eaLnBrk="1">
              <a:buFont typeface="Verdana" pitchFamily="34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0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containers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ldNum"/>
          </p:nvPr>
        </p:nvSpPr>
        <p:spPr bwMode="auto">
          <a:xfrm>
            <a:off x="7099300" y="6248401"/>
            <a:ext cx="2309681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 eaLnBrk="1">
              <a:buFont typeface="Verdana" pitchFamily="34" charset="0"/>
              <a:buNone/>
              <a:tabLst>
                <a:tab pos="723900" algn="l"/>
                <a:tab pos="1447800" algn="l"/>
              </a:tabLst>
              <a:defRPr sz="10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EBBAEC79-F64B-4999-8F10-F75F3E166CD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graphicFrame>
        <p:nvGraphicFramePr>
          <p:cNvPr id="2054" name="Object 5"/>
          <p:cNvGraphicFramePr>
            <a:graphicFrameLocks noChangeAspect="1"/>
          </p:cNvGraphicFramePr>
          <p:nvPr/>
        </p:nvGraphicFramePr>
        <p:xfrm>
          <a:off x="271728" y="2924176"/>
          <a:ext cx="9283435" cy="195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4" imgW="7591552" imgH="391770" progId="">
                  <p:embed/>
                </p:oleObj>
              </mc:Choice>
              <mc:Fallback>
                <p:oleObj r:id="rId14" imgW="7591552" imgH="391770" progId="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728" y="2924176"/>
                        <a:ext cx="9283435" cy="195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5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4964"/>
            <a:ext cx="8913681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outline text format</a:t>
            </a:r>
          </a:p>
          <a:p>
            <a:pPr lvl="1"/>
            <a:r>
              <a:rPr lang="en-GB"/>
              <a:t>Second Outline Level</a:t>
            </a:r>
          </a:p>
          <a:p>
            <a:pPr lvl="2"/>
            <a:r>
              <a:rPr lang="en-GB"/>
              <a:t>Third Outline Level</a:t>
            </a:r>
          </a:p>
          <a:p>
            <a:pPr lvl="3"/>
            <a:r>
              <a:rPr lang="en-GB"/>
              <a:t>Fourth Outline Level</a:t>
            </a:r>
          </a:p>
          <a:p>
            <a:pPr lvl="4"/>
            <a:r>
              <a:rPr lang="en-GB"/>
              <a:t>Fifth Outline Level</a:t>
            </a:r>
          </a:p>
          <a:p>
            <a:pPr lvl="4"/>
            <a:r>
              <a:rPr lang="en-GB"/>
              <a:t>Sixth Outline Level</a:t>
            </a:r>
          </a:p>
          <a:p>
            <a:pPr lvl="4"/>
            <a:r>
              <a:rPr lang="en-GB"/>
              <a:t>Seventh Outline Level</a:t>
            </a:r>
          </a:p>
          <a:p>
            <a:pPr lvl="4"/>
            <a:r>
              <a:rPr lang="en-GB"/>
              <a:t>Eighth Outline Level</a:t>
            </a:r>
          </a:p>
          <a:p>
            <a:pPr lvl="4"/>
            <a:r>
              <a:rPr lang="en-GB"/>
              <a:t>Ninth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/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5pPr>
      <a:lvl6pPr marL="4572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6pPr>
      <a:lvl7pPr marL="9144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7pPr>
      <a:lvl8pPr marL="13716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8pPr>
      <a:lvl9pPr marL="18288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9pPr>
    </p:titleStyle>
    <p:bodyStyle>
      <a:lvl1pPr marL="341313" indent="-341313" algn="l" defTabSz="449263" rtl="0" eaLnBrk="0" fontAlgn="base" hangingPunct="0">
        <a:lnSpc>
          <a:spcPct val="125000"/>
        </a:lnSpc>
        <a:spcBef>
          <a:spcPts val="700"/>
        </a:spcBef>
        <a:spcAft>
          <a:spcPct val="0"/>
        </a:spcAft>
        <a:buClr>
          <a:srgbClr val="170199"/>
        </a:buClr>
        <a:buSzPct val="75000"/>
        <a:buFont typeface="Wingdings" pitchFamily="2" charset="2"/>
        <a:buChar char="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1363" indent="-284163" algn="l" defTabSz="449263" rtl="0" eaLnBrk="0" fontAlgn="base" hangingPunct="0">
        <a:lnSpc>
          <a:spcPct val="115000"/>
        </a:lnSpc>
        <a:spcBef>
          <a:spcPts val="600"/>
        </a:spcBef>
        <a:spcAft>
          <a:spcPct val="0"/>
        </a:spcAft>
        <a:buClr>
          <a:srgbClr val="170199"/>
        </a:buClr>
        <a:buSzPct val="75000"/>
        <a:buFont typeface="Wingdings" pitchFamily="2" charset="2"/>
        <a:buChar char=""/>
        <a:defRPr sz="24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lnSpc>
          <a:spcPct val="115000"/>
        </a:lnSpc>
        <a:spcBef>
          <a:spcPts val="5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"/>
        <a:defRPr sz="20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10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DB317A-B09E-4609-B950-7F75FB78108D}" type="slidenum">
              <a:rPr lang="en-GB"/>
              <a:pPr>
                <a:defRPr/>
              </a:pPr>
              <a:t>1</a:t>
            </a:fld>
            <a:endParaRPr lang="en-GB"/>
          </a:p>
        </p:txBody>
      </p:sp>
      <p:sp>
        <p:nvSpPr>
          <p:cNvPr id="3075" name="Rectangle 1"/>
          <p:cNvSpPr>
            <a:spLocks noGrp="1" noChangeArrowheads="1"/>
          </p:cNvSpPr>
          <p:nvPr>
            <p:ph type="title"/>
          </p:nvPr>
        </p:nvSpPr>
        <p:spPr>
          <a:xfrm>
            <a:off x="704851" y="692150"/>
            <a:ext cx="8424863" cy="2127250"/>
          </a:xfrm>
        </p:spPr>
        <p:txBody>
          <a:bodyPr/>
          <a:lstStyle/>
          <a:p>
            <a:pPr algn="ctr"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/>
              <a:t>Python Container </a:t>
            </a:r>
            <a:r>
              <a:rPr lang="en-GB" dirty="0"/>
              <a:t>Data Types</a:t>
            </a:r>
          </a:p>
        </p:txBody>
      </p:sp>
      <p:sp>
        <p:nvSpPr>
          <p:cNvPr id="307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752600" y="3513364"/>
            <a:ext cx="6400800" cy="1966685"/>
          </a:xfrm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marL="0" indent="0" algn="ctr" eaLnBrk="1" hangingPunct="1">
              <a:spcBef>
                <a:spcPts val="75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dirty="0"/>
              <a:t>Framework Training</a:t>
            </a:r>
          </a:p>
          <a:p>
            <a:pPr marL="0" indent="0" algn="ctr" eaLnBrk="1" hangingPunct="1">
              <a:spcBef>
                <a:spcPts val="75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GB" sz="300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C3297B-A3AD-894C-ABA5-CC60C83D6BF2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4131CDB-74C2-064B-9CA1-3895C1ECE9B4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containers</a:t>
            </a:r>
          </a:p>
        </p:txBody>
      </p:sp>
      <p:pic>
        <p:nvPicPr>
          <p:cNvPr id="5" name="Picture 4" descr="python-logo.png">
            <a:extLst>
              <a:ext uri="{FF2B5EF4-FFF2-40B4-BE49-F238E27FC236}">
                <a16:creationId xmlns:a16="http://schemas.microsoft.com/office/drawing/2014/main" id="{7D4D11BC-0A60-B795-3042-8B6E286098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800" y="4395596"/>
            <a:ext cx="1168400" cy="11684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extLst>
              <a:ext uri="{FF2B5EF4-FFF2-40B4-BE49-F238E27FC236}">
                <a16:creationId xmlns:a16="http://schemas.microsoft.com/office/drawing/2014/main" id="{5522D3FD-F3C8-4746-A435-F2BC9932AB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040" y="1811340"/>
            <a:ext cx="5357421" cy="2806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01004A-7FB5-1547-B9A6-184A548EE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Nesting Tuples and Lists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0422A7-FDCC-9747-991C-596FA74A54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Can nest tuples and lists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348963-F3F4-B94B-BEE5-B93628FD1A29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2770FB-F029-564D-A836-390D7F3D05EC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containers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04C62C-8D59-1D40-9367-36441E01AA8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EDE1E7F-3376-5A4C-8261-6B9052BD98D6}"/>
              </a:ext>
            </a:extLst>
          </p:cNvPr>
          <p:cNvSpPr txBox="1"/>
          <p:nvPr/>
        </p:nvSpPr>
        <p:spPr>
          <a:xfrm>
            <a:off x="1463286" y="4932509"/>
            <a:ext cx="3720183" cy="14773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t1 = (1, 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John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', 34.5)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l1 = ['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Smith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', 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Jones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']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l2 = [t1, l1]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t2 = (l2, 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print(t2)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D7B3D68-51CD-E44B-9409-70DDD4B0A1D8}"/>
              </a:ext>
            </a:extLst>
          </p:cNvPr>
          <p:cNvSpPr txBox="1"/>
          <p:nvPr/>
        </p:nvSpPr>
        <p:spPr>
          <a:xfrm>
            <a:off x="3872880" y="5936350"/>
            <a:ext cx="3720183" cy="307777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([(1, 'John', 34.5), ['Smith', 'Jones']], 'apple')</a:t>
            </a:r>
          </a:p>
        </p:txBody>
      </p:sp>
    </p:spTree>
    <p:extLst>
      <p:ext uri="{BB962C8B-B14F-4D97-AF65-F5344CB8AC3E}">
        <p14:creationId xmlns:p14="http://schemas.microsoft.com/office/powerpoint/2010/main" val="20136084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7AA96-24E7-8147-9F3C-FC776E51B4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Collection constructor functions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6BA443-7FDD-714C-9122-5E1B50FE2E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Take an iterable</a:t>
            </a:r>
          </a:p>
          <a:p>
            <a:pPr lvl="1"/>
            <a:r>
              <a:rPr lang="en-US" sz="2000" dirty="0"/>
              <a:t>anything implementing the iterable protocol</a:t>
            </a:r>
          </a:p>
          <a:p>
            <a:pPr lvl="2"/>
            <a:r>
              <a:rPr lang="en-US" sz="1600" dirty="0"/>
              <a:t>e.g. lists, tuples, sets etc.</a:t>
            </a:r>
          </a:p>
          <a:p>
            <a:r>
              <a:rPr lang="en-US" sz="2400" dirty="0"/>
              <a:t>Return a type of collection</a:t>
            </a:r>
          </a:p>
          <a:p>
            <a:pPr lvl="1"/>
            <a:endParaRPr lang="en-US" sz="14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8B0F54-3C3F-A342-90FE-32BF9494CDE0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346820-88C4-2341-A35F-A3A5664059F2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containers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D51422-02EA-0D40-8D82-3E51401106A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3F79661-0B10-0D46-8E98-F45E30489A42}"/>
              </a:ext>
            </a:extLst>
          </p:cNvPr>
          <p:cNvSpPr txBox="1"/>
          <p:nvPr/>
        </p:nvSpPr>
        <p:spPr>
          <a:xfrm>
            <a:off x="1493762" y="3554838"/>
            <a:ext cx="1584176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tuple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(iterable)</a:t>
            </a:r>
          </a:p>
          <a:p>
            <a:r>
              <a:rPr lang="en-GB" sz="1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(iterable)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DAA85C5-2581-6A40-9462-A89F0D5E34C7}"/>
              </a:ext>
            </a:extLst>
          </p:cNvPr>
          <p:cNvSpPr txBox="1"/>
          <p:nvPr/>
        </p:nvSpPr>
        <p:spPr>
          <a:xfrm>
            <a:off x="7042135" y="3554839"/>
            <a:ext cx="946146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tuple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()</a:t>
            </a:r>
          </a:p>
          <a:p>
            <a:r>
              <a:rPr lang="en-GB" sz="1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2A3352-660A-C141-B93C-CA7E23FAF10E}"/>
              </a:ext>
            </a:extLst>
          </p:cNvPr>
          <p:cNvSpPr txBox="1"/>
          <p:nvPr/>
        </p:nvSpPr>
        <p:spPr>
          <a:xfrm>
            <a:off x="6321152" y="3150407"/>
            <a:ext cx="2698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>
                <a:solidFill>
                  <a:srgbClr val="002060"/>
                </a:solidFill>
              </a:rPr>
              <a:t>Create empty containers</a:t>
            </a:r>
          </a:p>
        </p:txBody>
      </p:sp>
    </p:spTree>
    <p:extLst>
      <p:ext uri="{BB962C8B-B14F-4D97-AF65-F5344CB8AC3E}">
        <p14:creationId xmlns:p14="http://schemas.microsoft.com/office/powerpoint/2010/main" val="33139643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7A1D63-D90B-954A-882B-9DC1EF7383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752" y="159543"/>
            <a:ext cx="8913681" cy="1138237"/>
          </a:xfrm>
        </p:spPr>
        <p:txBody>
          <a:bodyPr/>
          <a:lstStyle/>
          <a:p>
            <a:r>
              <a:rPr lang="en-GB" dirty="0"/>
              <a:t>Check for membership of Containers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911DF3-716A-8143-90CE-C29F00B2E5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1" y="1600200"/>
            <a:ext cx="3135180" cy="4529138"/>
          </a:xfrm>
        </p:spPr>
        <p:txBody>
          <a:bodyPr/>
          <a:lstStyle/>
          <a:p>
            <a:r>
              <a:rPr lang="en-GB" sz="2400" dirty="0"/>
              <a:t>Can check to see if a value is in a container</a:t>
            </a:r>
          </a:p>
          <a:p>
            <a:pPr lvl="1"/>
            <a:r>
              <a:rPr lang="en-GB" sz="2000" dirty="0"/>
              <a:t>use the </a:t>
            </a:r>
            <a:r>
              <a:rPr lang="en-GB" sz="2000" b="1" dirty="0">
                <a:solidFill>
                  <a:srgbClr val="0000FF"/>
                </a:solidFill>
                <a:latin typeface="Courier" pitchFamily="2" charset="0"/>
              </a:rPr>
              <a:t>in</a:t>
            </a:r>
            <a:r>
              <a:rPr lang="en-GB" sz="2000" dirty="0"/>
              <a:t> and </a:t>
            </a:r>
            <a:r>
              <a:rPr lang="en-GB" sz="2000" b="1" dirty="0">
                <a:solidFill>
                  <a:srgbClr val="0000FF"/>
                </a:solidFill>
                <a:latin typeface="Courier" pitchFamily="2" charset="0"/>
              </a:rPr>
              <a:t>not in </a:t>
            </a:r>
            <a:r>
              <a:rPr lang="en-GB" sz="2000" dirty="0"/>
              <a:t>operators</a:t>
            </a:r>
          </a:p>
          <a:p>
            <a:pPr lvl="1"/>
            <a:r>
              <a:rPr lang="en-GB" sz="2000" dirty="0"/>
              <a:t>can be used with tuples, lists, sets, dictionary keys etc.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EFC4D4-3D87-1443-A115-A9F35D75C8C4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19407E-15D5-644D-878B-4285BD57CC70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containers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258132-125F-F340-91A8-035DB22FEF7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12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EC60C0D-DF7B-D049-84FC-DFB4F465D013}"/>
              </a:ext>
            </a:extLst>
          </p:cNvPr>
          <p:cNvSpPr txBox="1"/>
          <p:nvPr/>
        </p:nvSpPr>
        <p:spPr>
          <a:xfrm>
            <a:off x="3881336" y="1916832"/>
            <a:ext cx="4654143" cy="378565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</a:rPr>
              <a:t># tuples</a:t>
            </a:r>
          </a:p>
          <a:p>
            <a:r>
              <a:rPr lang="en-GB" sz="1600" dirty="0">
                <a:solidFill>
                  <a:schemeClr val="tx1"/>
                </a:solidFill>
              </a:rPr>
              <a:t>fruit = (</a:t>
            </a:r>
            <a:r>
              <a:rPr lang="en-GB" sz="1600" b="1" dirty="0">
                <a:solidFill>
                  <a:schemeClr val="tx1"/>
                </a:solidFill>
              </a:rPr>
              <a:t>'apple'</a:t>
            </a:r>
            <a:r>
              <a:rPr lang="en-GB" sz="1600" dirty="0">
                <a:solidFill>
                  <a:schemeClr val="tx1"/>
                </a:solidFill>
              </a:rPr>
              <a:t>, </a:t>
            </a:r>
            <a:r>
              <a:rPr lang="en-GB" sz="1600" b="1" dirty="0">
                <a:solidFill>
                  <a:schemeClr val="tx1"/>
                </a:solidFill>
              </a:rPr>
              <a:t>'pear'</a:t>
            </a:r>
            <a:r>
              <a:rPr lang="en-GB" sz="1600" dirty="0">
                <a:solidFill>
                  <a:schemeClr val="tx1"/>
                </a:solidFill>
              </a:rPr>
              <a:t>, </a:t>
            </a:r>
            <a:r>
              <a:rPr lang="en-GB" sz="1600" b="1" dirty="0">
                <a:solidFill>
                  <a:schemeClr val="tx1"/>
                </a:solidFill>
              </a:rPr>
              <a:t>'orange'</a:t>
            </a:r>
            <a:r>
              <a:rPr lang="en-GB" sz="1600" dirty="0">
                <a:solidFill>
                  <a:schemeClr val="tx1"/>
                </a:solidFill>
              </a:rPr>
              <a:t>, </a:t>
            </a:r>
            <a:r>
              <a:rPr lang="en-GB" sz="1600" b="1" dirty="0">
                <a:solidFill>
                  <a:schemeClr val="tx1"/>
                </a:solidFill>
              </a:rPr>
              <a:t>'plum'</a:t>
            </a:r>
            <a:r>
              <a:rPr lang="en-GB" sz="1600" dirty="0">
                <a:solidFill>
                  <a:schemeClr val="tx1"/>
                </a:solidFill>
              </a:rPr>
              <a:t>, </a:t>
            </a:r>
            <a:r>
              <a:rPr lang="en-GB" sz="1600" b="1" dirty="0">
                <a:solidFill>
                  <a:schemeClr val="tx1"/>
                </a:solidFill>
              </a:rPr>
              <a:t>'apple'</a:t>
            </a:r>
            <a:r>
              <a:rPr lang="en-GB" sz="1600" dirty="0">
                <a:solidFill>
                  <a:schemeClr val="tx1"/>
                </a:solidFill>
              </a:rPr>
              <a:t>)</a:t>
            </a:r>
            <a:br>
              <a:rPr lang="en-GB" sz="1600" dirty="0">
                <a:solidFill>
                  <a:schemeClr val="tx1"/>
                </a:solidFill>
              </a:rPr>
            </a:br>
            <a:r>
              <a:rPr lang="en-GB" sz="1600" dirty="0">
                <a:solidFill>
                  <a:schemeClr val="tx1"/>
                </a:solidFill>
              </a:rPr>
              <a:t>if </a:t>
            </a:r>
            <a:r>
              <a:rPr lang="en-GB" sz="1600" b="1" dirty="0">
                <a:solidFill>
                  <a:schemeClr val="tx1"/>
                </a:solidFill>
              </a:rPr>
              <a:t>'orange' </a:t>
            </a:r>
            <a:r>
              <a:rPr lang="en-GB" sz="1600" b="1" dirty="0">
                <a:solidFill>
                  <a:srgbClr val="0000FF"/>
                </a:solidFill>
              </a:rPr>
              <a:t>in</a:t>
            </a:r>
            <a:r>
              <a:rPr lang="en-GB" sz="1600" dirty="0">
                <a:solidFill>
                  <a:schemeClr val="tx1"/>
                </a:solidFill>
              </a:rPr>
              <a:t> fruit:</a:t>
            </a:r>
            <a:br>
              <a:rPr lang="en-GB" sz="1600" dirty="0">
                <a:solidFill>
                  <a:schemeClr val="tx1"/>
                </a:solidFill>
              </a:rPr>
            </a:br>
            <a:r>
              <a:rPr lang="en-GB" sz="1600" dirty="0">
                <a:solidFill>
                  <a:schemeClr val="tx1"/>
                </a:solidFill>
              </a:rPr>
              <a:t>    print(</a:t>
            </a:r>
            <a:r>
              <a:rPr lang="en-GB" sz="1600" b="1" dirty="0">
                <a:solidFill>
                  <a:schemeClr val="tx1"/>
                </a:solidFill>
              </a:rPr>
              <a:t>'orange is in the Tuple'</a:t>
            </a:r>
            <a:r>
              <a:rPr lang="en-GB" sz="1600" dirty="0">
                <a:solidFill>
                  <a:schemeClr val="tx1"/>
                </a:solidFill>
              </a:rPr>
              <a:t>)</a:t>
            </a:r>
            <a:br>
              <a:rPr lang="en-GB" sz="1600" dirty="0">
                <a:solidFill>
                  <a:schemeClr val="tx1"/>
                </a:solidFill>
              </a:rPr>
            </a:br>
            <a:br>
              <a:rPr lang="en-GB" sz="1600" dirty="0">
                <a:solidFill>
                  <a:schemeClr val="tx1"/>
                </a:solidFill>
              </a:rPr>
            </a:br>
            <a:r>
              <a:rPr lang="en-GB" sz="1600" dirty="0">
                <a:solidFill>
                  <a:schemeClr val="tx1"/>
                </a:solidFill>
              </a:rPr>
              <a:t>if </a:t>
            </a:r>
            <a:r>
              <a:rPr lang="en-GB" sz="1600" b="1" dirty="0">
                <a:solidFill>
                  <a:schemeClr val="tx1"/>
                </a:solidFill>
              </a:rPr>
              <a:t>'orange' </a:t>
            </a:r>
            <a:r>
              <a:rPr lang="en-GB" sz="1600" b="1" dirty="0">
                <a:solidFill>
                  <a:srgbClr val="0000FF"/>
                </a:solidFill>
              </a:rPr>
              <a:t>not in </a:t>
            </a:r>
            <a:r>
              <a:rPr lang="en-GB" sz="1600" dirty="0">
                <a:solidFill>
                  <a:schemeClr val="tx1"/>
                </a:solidFill>
              </a:rPr>
              <a:t>fruit:</a:t>
            </a:r>
            <a:br>
              <a:rPr lang="en-GB" sz="1600" dirty="0">
                <a:solidFill>
                  <a:schemeClr val="tx1"/>
                </a:solidFill>
              </a:rPr>
            </a:br>
            <a:r>
              <a:rPr lang="en-GB" sz="1600" dirty="0">
                <a:solidFill>
                  <a:schemeClr val="tx1"/>
                </a:solidFill>
              </a:rPr>
              <a:t>    print(</a:t>
            </a:r>
            <a:r>
              <a:rPr lang="en-GB" sz="1600" b="1" dirty="0">
                <a:solidFill>
                  <a:schemeClr val="tx1"/>
                </a:solidFill>
              </a:rPr>
              <a:t>'orange is NOT in the Tuple'</a:t>
            </a:r>
            <a:r>
              <a:rPr lang="en-GB" sz="1600" dirty="0">
                <a:solidFill>
                  <a:schemeClr val="tx1"/>
                </a:solidFill>
              </a:rPr>
              <a:t>)</a:t>
            </a:r>
            <a:br>
              <a:rPr lang="en-GB" sz="1600" dirty="0">
                <a:solidFill>
                  <a:schemeClr val="tx1"/>
                </a:solidFill>
              </a:rPr>
            </a:br>
            <a:br>
              <a:rPr lang="en-GB" sz="1600" dirty="0">
                <a:solidFill>
                  <a:schemeClr val="tx1"/>
                </a:solidFill>
              </a:rPr>
            </a:br>
            <a:r>
              <a:rPr lang="en-GB" sz="1600" i="1" dirty="0">
                <a:solidFill>
                  <a:schemeClr val="tx1"/>
                </a:solidFill>
              </a:rPr>
              <a:t># Lists</a:t>
            </a:r>
            <a:br>
              <a:rPr lang="en-GB" sz="1600" i="1" dirty="0">
                <a:solidFill>
                  <a:schemeClr val="tx1"/>
                </a:solidFill>
              </a:rPr>
            </a:br>
            <a:r>
              <a:rPr lang="en-GB" sz="1600" dirty="0">
                <a:solidFill>
                  <a:schemeClr val="tx1"/>
                </a:solidFill>
              </a:rPr>
              <a:t>list1 = [</a:t>
            </a:r>
            <a:r>
              <a:rPr lang="en-GB" sz="1600" b="1" dirty="0">
                <a:solidFill>
                  <a:schemeClr val="tx1"/>
                </a:solidFill>
              </a:rPr>
              <a:t>'John'</a:t>
            </a:r>
            <a:r>
              <a:rPr lang="en-GB" sz="1600" dirty="0">
                <a:solidFill>
                  <a:schemeClr val="tx1"/>
                </a:solidFill>
              </a:rPr>
              <a:t>, </a:t>
            </a:r>
            <a:r>
              <a:rPr lang="en-GB" sz="1600" b="1" dirty="0">
                <a:solidFill>
                  <a:schemeClr val="tx1"/>
                </a:solidFill>
              </a:rPr>
              <a:t>'Paul'</a:t>
            </a:r>
            <a:r>
              <a:rPr lang="en-GB" sz="1600" dirty="0">
                <a:solidFill>
                  <a:schemeClr val="tx1"/>
                </a:solidFill>
              </a:rPr>
              <a:t>, </a:t>
            </a:r>
            <a:r>
              <a:rPr lang="en-GB" sz="1600" b="1" dirty="0">
                <a:solidFill>
                  <a:schemeClr val="tx1"/>
                </a:solidFill>
              </a:rPr>
              <a:t>'George'</a:t>
            </a:r>
            <a:r>
              <a:rPr lang="en-GB" sz="1600" dirty="0">
                <a:solidFill>
                  <a:schemeClr val="tx1"/>
                </a:solidFill>
              </a:rPr>
              <a:t>, </a:t>
            </a:r>
            <a:r>
              <a:rPr lang="en-GB" sz="1600" b="1" dirty="0">
                <a:solidFill>
                  <a:schemeClr val="tx1"/>
                </a:solidFill>
              </a:rPr>
              <a:t>'Ringo'</a:t>
            </a:r>
            <a:r>
              <a:rPr lang="en-GB" sz="1600" dirty="0">
                <a:solidFill>
                  <a:schemeClr val="tx1"/>
                </a:solidFill>
              </a:rPr>
              <a:t>]</a:t>
            </a:r>
            <a:br>
              <a:rPr lang="en-GB" sz="1600" dirty="0">
                <a:solidFill>
                  <a:schemeClr val="tx1"/>
                </a:solidFill>
              </a:rPr>
            </a:br>
            <a:r>
              <a:rPr lang="en-GB" sz="1600" dirty="0">
                <a:solidFill>
                  <a:schemeClr val="tx1"/>
                </a:solidFill>
              </a:rPr>
              <a:t>if </a:t>
            </a:r>
            <a:r>
              <a:rPr lang="en-GB" sz="1600" b="1" dirty="0">
                <a:solidFill>
                  <a:schemeClr val="tx1"/>
                </a:solidFill>
              </a:rPr>
              <a:t>'Pete' </a:t>
            </a:r>
            <a:r>
              <a:rPr lang="en-GB" sz="1600" b="1" dirty="0">
                <a:solidFill>
                  <a:srgbClr val="0000FF"/>
                </a:solidFill>
              </a:rPr>
              <a:t>in</a:t>
            </a:r>
            <a:r>
              <a:rPr lang="en-GB" sz="1600" dirty="0">
                <a:solidFill>
                  <a:schemeClr val="tx1"/>
                </a:solidFill>
              </a:rPr>
              <a:t> list1:</a:t>
            </a:r>
            <a:br>
              <a:rPr lang="en-GB" sz="1600" dirty="0">
                <a:solidFill>
                  <a:schemeClr val="tx1"/>
                </a:solidFill>
              </a:rPr>
            </a:br>
            <a:r>
              <a:rPr lang="en-GB" sz="1600" dirty="0">
                <a:solidFill>
                  <a:schemeClr val="tx1"/>
                </a:solidFill>
              </a:rPr>
              <a:t>    print(</a:t>
            </a:r>
            <a:r>
              <a:rPr lang="en-GB" sz="1600" b="1" dirty="0">
                <a:solidFill>
                  <a:schemeClr val="tx1"/>
                </a:solidFill>
              </a:rPr>
              <a:t>'Pete in the list'</a:t>
            </a:r>
            <a:r>
              <a:rPr lang="en-GB" sz="1600" dirty="0">
                <a:solidFill>
                  <a:schemeClr val="tx1"/>
                </a:solidFill>
              </a:rPr>
              <a:t>)</a:t>
            </a:r>
            <a:br>
              <a:rPr lang="en-GB" sz="1600" dirty="0">
                <a:solidFill>
                  <a:schemeClr val="tx1"/>
                </a:solidFill>
              </a:rPr>
            </a:br>
            <a:r>
              <a:rPr lang="en-GB" sz="1600" dirty="0">
                <a:solidFill>
                  <a:schemeClr val="tx1"/>
                </a:solidFill>
              </a:rPr>
              <a:t>else:</a:t>
            </a:r>
            <a:br>
              <a:rPr lang="en-GB" sz="1600" dirty="0">
                <a:solidFill>
                  <a:schemeClr val="tx1"/>
                </a:solidFill>
              </a:rPr>
            </a:br>
            <a:r>
              <a:rPr lang="en-GB" sz="1600" dirty="0">
                <a:solidFill>
                  <a:schemeClr val="tx1"/>
                </a:solidFill>
              </a:rPr>
              <a:t>    print(</a:t>
            </a:r>
            <a:r>
              <a:rPr lang="en-GB" sz="1600" b="1" dirty="0">
                <a:solidFill>
                  <a:schemeClr val="tx1"/>
                </a:solidFill>
              </a:rPr>
              <a:t>'Pete not in the list'</a:t>
            </a:r>
            <a:r>
              <a:rPr lang="en-GB" sz="1600" dirty="0">
                <a:solidFill>
                  <a:schemeClr val="tx1"/>
                </a:solidFill>
              </a:rPr>
              <a:t>)</a:t>
            </a:r>
            <a:br>
              <a:rPr lang="en-GB" sz="1600" dirty="0">
                <a:solidFill>
                  <a:schemeClr val="tx1"/>
                </a:solidFill>
              </a:rPr>
            </a:br>
            <a:endParaRPr lang="en-GB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3DB90CB-1166-254D-8655-99D4A27FD267}"/>
              </a:ext>
            </a:extLst>
          </p:cNvPr>
          <p:cNvSpPr txBox="1"/>
          <p:nvPr/>
        </p:nvSpPr>
        <p:spPr>
          <a:xfrm>
            <a:off x="6825208" y="5421057"/>
            <a:ext cx="2088232" cy="523220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orange is in the Tuple</a:t>
            </a:r>
          </a:p>
          <a:p>
            <a:r>
              <a:rPr lang="en-GB" sz="1400" dirty="0">
                <a:solidFill>
                  <a:schemeClr val="tx1"/>
                </a:solidFill>
              </a:rPr>
              <a:t>Pete not in the list</a:t>
            </a:r>
          </a:p>
        </p:txBody>
      </p:sp>
    </p:spTree>
    <p:extLst>
      <p:ext uri="{BB962C8B-B14F-4D97-AF65-F5344CB8AC3E}">
        <p14:creationId xmlns:p14="http://schemas.microsoft.com/office/powerpoint/2010/main" val="34782460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743B7D-F0CD-5347-A8AD-89AEA4C13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Iterating </a:t>
            </a:r>
            <a:r>
              <a:rPr lang="en-US"/>
              <a:t>through Containers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00187C-6536-8849-A1EE-41025C1EF2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Can iterate through all the values in a container</a:t>
            </a:r>
          </a:p>
          <a:p>
            <a:pPr lvl="1"/>
            <a:r>
              <a:rPr lang="en-US" sz="2000" dirty="0"/>
              <a:t>such as a list, a tuple or a set</a:t>
            </a:r>
          </a:p>
          <a:p>
            <a:r>
              <a:rPr lang="en-US" sz="2500" dirty="0"/>
              <a:t>Use a for loop</a:t>
            </a:r>
          </a:p>
          <a:p>
            <a:endParaRPr lang="en-US" sz="2500" dirty="0"/>
          </a:p>
          <a:p>
            <a:pPr marL="0" indent="0">
              <a:buNone/>
            </a:pPr>
            <a:endParaRPr lang="en-US" sz="25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40B33D-06E6-0346-98A4-A20F0D64F2EC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06A1AC-DEE3-6C45-8579-1C7FAA324203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containers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B8B80A-4E2A-7844-8A5E-AEA24AF3DBF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13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54BAC4D-00CF-6F40-AEA7-F50E3B263494}"/>
              </a:ext>
            </a:extLst>
          </p:cNvPr>
          <p:cNvSpPr txBox="1"/>
          <p:nvPr/>
        </p:nvSpPr>
        <p:spPr>
          <a:xfrm>
            <a:off x="3296816" y="3513343"/>
            <a:ext cx="2448272" cy="156966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</a:rPr>
              <a:t># Set up the list</a:t>
            </a:r>
          </a:p>
          <a:p>
            <a:r>
              <a:rPr lang="en-GB" sz="1600" dirty="0">
                <a:solidFill>
                  <a:schemeClr val="tx1"/>
                </a:solidFill>
              </a:rPr>
              <a:t>list = [1, 3, 5, 7, 9] </a:t>
            </a:r>
          </a:p>
          <a:p>
            <a:r>
              <a:rPr lang="en-GB" sz="1600" dirty="0">
                <a:solidFill>
                  <a:schemeClr val="tx1"/>
                </a:solidFill>
              </a:rPr>
              <a:t>   </a:t>
            </a:r>
          </a:p>
          <a:p>
            <a:r>
              <a:rPr lang="en-GB" sz="1600" dirty="0">
                <a:solidFill>
                  <a:schemeClr val="tx1"/>
                </a:solidFill>
              </a:rPr>
              <a:t># Using for loop </a:t>
            </a:r>
          </a:p>
          <a:p>
            <a:r>
              <a:rPr lang="en-GB" sz="1600" b="1" dirty="0">
                <a:solidFill>
                  <a:srgbClr val="0000FF"/>
                </a:solidFill>
              </a:rPr>
              <a:t>for</a:t>
            </a:r>
            <a:r>
              <a:rPr lang="en-GB" sz="1600" dirty="0">
                <a:solidFill>
                  <a:schemeClr val="tx1"/>
                </a:solidFill>
              </a:rPr>
              <a:t> </a:t>
            </a:r>
            <a:r>
              <a:rPr lang="en-GB" sz="1600" dirty="0" err="1">
                <a:solidFill>
                  <a:schemeClr val="tx1"/>
                </a:solidFill>
              </a:rPr>
              <a:t>i</a:t>
            </a:r>
            <a:r>
              <a:rPr lang="en-GB" sz="1600" dirty="0">
                <a:solidFill>
                  <a:schemeClr val="tx1"/>
                </a:solidFill>
              </a:rPr>
              <a:t> </a:t>
            </a:r>
            <a:r>
              <a:rPr lang="en-GB" sz="1600" b="1" dirty="0">
                <a:solidFill>
                  <a:srgbClr val="0000FF"/>
                </a:solidFill>
              </a:rPr>
              <a:t>in</a:t>
            </a:r>
            <a:r>
              <a:rPr lang="en-GB" sz="1600" dirty="0">
                <a:solidFill>
                  <a:schemeClr val="tx1"/>
                </a:solidFill>
              </a:rPr>
              <a:t> list: </a:t>
            </a:r>
          </a:p>
          <a:p>
            <a:r>
              <a:rPr lang="en-GB" sz="1600" dirty="0">
                <a:solidFill>
                  <a:schemeClr val="tx1"/>
                </a:solidFill>
              </a:rPr>
              <a:t>    print(</a:t>
            </a:r>
            <a:r>
              <a:rPr lang="en-GB" sz="1600" dirty="0" err="1">
                <a:solidFill>
                  <a:schemeClr val="tx1"/>
                </a:solidFill>
              </a:rPr>
              <a:t>i</a:t>
            </a:r>
            <a:r>
              <a:rPr lang="en-GB" sz="1600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A71EBB9-5CF7-B64C-8D84-43F7B2AB7F4A}"/>
              </a:ext>
            </a:extLst>
          </p:cNvPr>
          <p:cNvSpPr txBox="1"/>
          <p:nvPr/>
        </p:nvSpPr>
        <p:spPr>
          <a:xfrm>
            <a:off x="5454082" y="4365104"/>
            <a:ext cx="582012" cy="1015663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tx1"/>
                </a:solidFill>
              </a:rPr>
              <a:t>1</a:t>
            </a:r>
          </a:p>
          <a:p>
            <a:r>
              <a:rPr lang="en-GB" sz="1200" dirty="0">
                <a:solidFill>
                  <a:schemeClr val="tx1"/>
                </a:solidFill>
              </a:rPr>
              <a:t>3</a:t>
            </a:r>
          </a:p>
          <a:p>
            <a:r>
              <a:rPr lang="en-GB" sz="1200" dirty="0">
                <a:solidFill>
                  <a:schemeClr val="tx1"/>
                </a:solidFill>
              </a:rPr>
              <a:t>5</a:t>
            </a:r>
          </a:p>
          <a:p>
            <a:r>
              <a:rPr lang="en-GB" sz="1200" dirty="0">
                <a:solidFill>
                  <a:schemeClr val="tx1"/>
                </a:solidFill>
              </a:rPr>
              <a:t>7</a:t>
            </a:r>
          </a:p>
          <a:p>
            <a:r>
              <a:rPr lang="en-GB" sz="1200" dirty="0">
                <a:solidFill>
                  <a:schemeClr val="tx1"/>
                </a:solidFill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30639281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70B83A-8240-6147-BB3C-4731E5B9AE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40C306-97F1-C048-823F-56E72FB60B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23900" dirty="0">
                <a:solidFill>
                  <a:srgbClr val="0000FF"/>
                </a:solidFill>
              </a:rPr>
              <a:t>?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ACD4E9-76D0-6F4A-BAD8-FB63C10E5BE4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4AD678-DDAF-AB49-BFD8-6EA8C593E19E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containers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2DA270-FC9E-3F42-AD7E-E626A828284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5799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Plan </a:t>
            </a:r>
            <a:r>
              <a:rPr lang="en-GB"/>
              <a:t>for Session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Characteristics of Data Containers</a:t>
            </a:r>
          </a:p>
          <a:p>
            <a:pPr lvl="0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Python Collection Types</a:t>
            </a:r>
          </a:p>
          <a:p>
            <a:pPr lvl="0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Tuples</a:t>
            </a:r>
          </a:p>
          <a:p>
            <a:pPr lvl="0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Lists</a:t>
            </a:r>
          </a:p>
          <a:p>
            <a:pPr lvl="0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Collection constructor functions</a:t>
            </a:r>
          </a:p>
          <a:p>
            <a:pPr lvl="0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Check for membership &amp; iterations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C50A77-6650-AB4C-8AE3-A76AD49315C3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EAA33B-6FBC-5A4F-A217-54FB115C8A71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containers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6E07473-4524-BA4E-982B-ABAB7A35C4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9344" y="267460"/>
            <a:ext cx="1099840" cy="109984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5E0B6EA2-29C6-9DE9-E688-D6A251AB18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3080" y="2098131"/>
            <a:ext cx="3573747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75610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AAE585-EB7A-CC46-A94C-4304B6578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Characteristics of Data Containers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5612D5-95BC-904C-803F-932DCEAB70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1600200"/>
            <a:ext cx="9210228" cy="4529138"/>
          </a:xfrm>
        </p:spPr>
        <p:txBody>
          <a:bodyPr/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Allow multiple values to be held together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Have a set of features</a:t>
            </a:r>
          </a:p>
          <a:p>
            <a:pPr lvl="1"/>
            <a:r>
              <a:rPr lang="en-GB" sz="2000" dirty="0">
                <a:ea typeface="Tahoma" panose="020B0604030504040204" pitchFamily="34" charset="0"/>
                <a:cs typeface="Tahoma" panose="020B0604030504040204" pitchFamily="34" charset="0"/>
              </a:rPr>
              <a:t>ordered or unordered</a:t>
            </a:r>
          </a:p>
          <a:p>
            <a:pPr lvl="1"/>
            <a:r>
              <a:rPr lang="en-GB" sz="2000" dirty="0">
                <a:ea typeface="Tahoma" panose="020B0604030504040204" pitchFamily="34" charset="0"/>
                <a:cs typeface="Tahoma" panose="020B0604030504040204" pitchFamily="34" charset="0"/>
              </a:rPr>
              <a:t>mutable or immutable</a:t>
            </a:r>
          </a:p>
          <a:p>
            <a:pPr lvl="2"/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that is modifiable or not</a:t>
            </a:r>
          </a:p>
          <a:p>
            <a:pPr lvl="1"/>
            <a:r>
              <a:rPr lang="en-GB" sz="2000" dirty="0">
                <a:ea typeface="Tahoma" panose="020B0604030504040204" pitchFamily="34" charset="0"/>
                <a:cs typeface="Tahoma" panose="020B0604030504040204" pitchFamily="34" charset="0"/>
              </a:rPr>
              <a:t>allow duplicates or not</a:t>
            </a:r>
          </a:p>
          <a:p>
            <a:pPr lvl="1"/>
            <a:r>
              <a:rPr lang="en-GB" sz="2000" dirty="0">
                <a:ea typeface="Tahoma" panose="020B0604030504040204" pitchFamily="34" charset="0"/>
                <a:cs typeface="Tahoma" panose="020B0604030504040204" pitchFamily="34" charset="0"/>
              </a:rPr>
              <a:t>may associate a value with an index or key</a:t>
            </a:r>
          </a:p>
          <a:p>
            <a:pPr lvl="1"/>
            <a:r>
              <a:rPr lang="en-GB" sz="2000" dirty="0">
                <a:ea typeface="Tahoma" panose="020B0604030504040204" pitchFamily="34" charset="0"/>
                <a:cs typeface="Tahoma" panose="020B0604030504040204" pitchFamily="34" charset="0"/>
              </a:rPr>
              <a:t>may be growable or not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Choose appropriate container type based on your requirements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Often referred to as collections</a:t>
            </a:r>
          </a:p>
          <a:p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EA3911-3A78-1141-BF3C-919A46CC5DF6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11D600-5435-F740-BF91-AB29AA3C4675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containers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3042E3-C97F-8A48-946D-6B21EB70C0F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  <p:pic>
        <p:nvPicPr>
          <p:cNvPr id="7" name="Picture 4" descr="Light bulb ideas - Free Stock Photo by Merelize on Stockvault.net">
            <a:extLst>
              <a:ext uri="{FF2B5EF4-FFF2-40B4-BE49-F238E27FC236}">
                <a16:creationId xmlns:a16="http://schemas.microsoft.com/office/drawing/2014/main" id="{47729694-12E1-AEBB-A044-E0B36CDC2E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9224" y="2478263"/>
            <a:ext cx="951136" cy="979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40131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Python Collection Types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6206" y="1484784"/>
            <a:ext cx="6113885" cy="4529138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Four core container types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GB" sz="2000" b="1" dirty="0">
                <a:solidFill>
                  <a:srgbClr val="0000FF"/>
                </a:solidFill>
              </a:rPr>
              <a:t>Tuples</a:t>
            </a:r>
            <a:r>
              <a:rPr lang="en-GB" sz="2000" dirty="0"/>
              <a:t> represent a collection of values </a:t>
            </a:r>
          </a:p>
          <a:p>
            <a:pPr lvl="2"/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ordered, fixed size</a:t>
            </a:r>
          </a:p>
          <a:p>
            <a:pPr lvl="2"/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immutable (cannot be modified)</a:t>
            </a:r>
          </a:p>
          <a:p>
            <a:pPr lvl="2"/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allow duplicate members</a:t>
            </a:r>
          </a:p>
          <a:p>
            <a:pPr lvl="2"/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indexed</a:t>
            </a:r>
          </a:p>
          <a:p>
            <a:pPr lvl="1"/>
            <a:r>
              <a:rPr lang="en-GB" sz="2000" b="1" dirty="0">
                <a:solidFill>
                  <a:srgbClr val="0000FF"/>
                </a:solidFill>
              </a:rPr>
              <a:t>Lists</a:t>
            </a:r>
            <a:r>
              <a:rPr lang="en-GB" sz="2000" dirty="0"/>
              <a:t> are </a:t>
            </a:r>
          </a:p>
          <a:p>
            <a:pPr lvl="2"/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ordered</a:t>
            </a:r>
          </a:p>
          <a:p>
            <a:pPr lvl="2"/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mutable (changeable)</a:t>
            </a:r>
          </a:p>
          <a:p>
            <a:pPr lvl="2"/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allow duplicate members</a:t>
            </a:r>
          </a:p>
          <a:p>
            <a:pPr lvl="2"/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indexed</a:t>
            </a:r>
          </a:p>
          <a:p>
            <a:pPr lvl="2"/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growable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sz="1600" b="1" kern="1200" dirty="0">
              <a:solidFill>
                <a:srgbClr val="0000CD"/>
              </a:solidFill>
              <a:latin typeface="Courier" pitchFamily="2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C50A77-6650-AB4C-8AE3-A76AD49315C3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EAA33B-6FBC-5A4F-A217-54FB115C8A71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containers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B67E342-6A61-8F4C-887D-76A98C451724}"/>
              </a:ext>
            </a:extLst>
          </p:cNvPr>
          <p:cNvSpPr txBox="1">
            <a:spLocks/>
          </p:cNvSpPr>
          <p:nvPr/>
        </p:nvSpPr>
        <p:spPr bwMode="auto">
          <a:xfrm>
            <a:off x="4736976" y="2492896"/>
            <a:ext cx="5248929" cy="3887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marL="341313" indent="-341313" algn="l" defTabSz="449263" rtl="0" eaLnBrk="0" fontAlgn="base" hangingPunct="0">
              <a:lnSpc>
                <a:spcPct val="125000"/>
              </a:lnSpc>
              <a:spcBef>
                <a:spcPts val="700"/>
              </a:spcBef>
              <a:spcAft>
                <a:spcPct val="0"/>
              </a:spcAft>
              <a:buClr>
                <a:srgbClr val="170199"/>
              </a:buClr>
              <a:buSzPct val="75000"/>
              <a:buFont typeface="Wingdings" pitchFamily="2" charset="2"/>
              <a:buChar char=""/>
              <a:defRPr sz="28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1363" indent="-284163" algn="l" defTabSz="449263" rtl="0" eaLnBrk="0" fontAlgn="base" hangingPunct="0">
              <a:lnSpc>
                <a:spcPct val="115000"/>
              </a:lnSpc>
              <a:spcBef>
                <a:spcPts val="600"/>
              </a:spcBef>
              <a:spcAft>
                <a:spcPct val="0"/>
              </a:spcAft>
              <a:buClr>
                <a:srgbClr val="170199"/>
              </a:buClr>
              <a:buSzPct val="75000"/>
              <a:buFont typeface="Wingdings" pitchFamily="2" charset="2"/>
              <a:buChar char=""/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49263" rtl="0" eaLnBrk="0" fontAlgn="base" hangingPunct="0">
              <a:lnSpc>
                <a:spcPct val="115000"/>
              </a:lnSpc>
              <a:spcBef>
                <a:spcPts val="500"/>
              </a:spcBef>
              <a:spcAft>
                <a:spcPct val="0"/>
              </a:spcAft>
              <a:buClr>
                <a:srgbClr val="00CCFF"/>
              </a:buClr>
              <a:buSzPct val="65000"/>
              <a:buFont typeface="Wingdings" pitchFamily="2" charset="2"/>
              <a:buChar char=""/>
              <a:defRPr sz="20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49263" rtl="0" eaLnBrk="0" fontAlgn="base" hangingPunct="0">
              <a:lnSpc>
                <a:spcPct val="110000"/>
              </a:lnSpc>
              <a:spcBef>
                <a:spcPts val="450"/>
              </a:spcBef>
              <a:spcAft>
                <a:spcPct val="0"/>
              </a:spcAft>
              <a:buClr>
                <a:srgbClr val="170199"/>
              </a:buClr>
              <a:buSzPct val="100000"/>
              <a:buFont typeface="Wingdings" pitchFamily="2" charset="2"/>
              <a:buChar char=""/>
              <a:defRPr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49263" rtl="0" eaLnBrk="0" fontAlgn="base" hangingPunct="0">
              <a:lnSpc>
                <a:spcPct val="110000"/>
              </a:lnSpc>
              <a:spcBef>
                <a:spcPts val="450"/>
              </a:spcBef>
              <a:spcAft>
                <a:spcPct val="0"/>
              </a:spcAft>
              <a:buClr>
                <a:srgbClr val="170199"/>
              </a:buClr>
              <a:buSzPct val="80000"/>
              <a:buFont typeface="Wingdings" pitchFamily="2" charset="2"/>
              <a:buChar char=""/>
              <a:defRPr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49263" rtl="0" fontAlgn="base">
              <a:lnSpc>
                <a:spcPct val="110000"/>
              </a:lnSpc>
              <a:spcBef>
                <a:spcPts val="450"/>
              </a:spcBef>
              <a:spcAft>
                <a:spcPct val="0"/>
              </a:spcAft>
              <a:buClr>
                <a:srgbClr val="170199"/>
              </a:buClr>
              <a:buSzPct val="80000"/>
              <a:buFont typeface="Wingdings" pitchFamily="2" charset="2"/>
              <a:buChar char=""/>
              <a:defRPr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49263" rtl="0" fontAlgn="base">
              <a:lnSpc>
                <a:spcPct val="110000"/>
              </a:lnSpc>
              <a:spcBef>
                <a:spcPts val="450"/>
              </a:spcBef>
              <a:spcAft>
                <a:spcPct val="0"/>
              </a:spcAft>
              <a:buClr>
                <a:srgbClr val="170199"/>
              </a:buClr>
              <a:buSzPct val="80000"/>
              <a:buFont typeface="Wingdings" pitchFamily="2" charset="2"/>
              <a:buChar char=""/>
              <a:defRPr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49263" rtl="0" fontAlgn="base">
              <a:lnSpc>
                <a:spcPct val="110000"/>
              </a:lnSpc>
              <a:spcBef>
                <a:spcPts val="450"/>
              </a:spcBef>
              <a:spcAft>
                <a:spcPct val="0"/>
              </a:spcAft>
              <a:buClr>
                <a:srgbClr val="170199"/>
              </a:buClr>
              <a:buSzPct val="80000"/>
              <a:buFont typeface="Wingdings" pitchFamily="2" charset="2"/>
              <a:buChar char=""/>
              <a:defRPr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49263" rtl="0" fontAlgn="base">
              <a:lnSpc>
                <a:spcPct val="110000"/>
              </a:lnSpc>
              <a:spcBef>
                <a:spcPts val="450"/>
              </a:spcBef>
              <a:spcAft>
                <a:spcPct val="0"/>
              </a:spcAft>
              <a:buClr>
                <a:srgbClr val="170199"/>
              </a:buClr>
              <a:buSzPct val="80000"/>
              <a:buFont typeface="Wingdings" pitchFamily="2" charset="2"/>
              <a:buChar char=""/>
              <a:defRPr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GB" sz="2000" b="1" dirty="0">
                <a:solidFill>
                  <a:schemeClr val="tx1"/>
                </a:solidFill>
              </a:rPr>
              <a:t>Sets</a:t>
            </a:r>
            <a:r>
              <a:rPr lang="en-GB" sz="2000" dirty="0"/>
              <a:t> are</a:t>
            </a:r>
          </a:p>
          <a:p>
            <a:pPr lvl="2"/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unordered, growable</a:t>
            </a:r>
          </a:p>
          <a:p>
            <a:pPr lvl="2"/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mutable (changeable)</a:t>
            </a:r>
          </a:p>
          <a:p>
            <a:pPr lvl="2"/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do not allow duplicate values</a:t>
            </a:r>
          </a:p>
          <a:p>
            <a:pPr lvl="2"/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can only hold immutable objects</a:t>
            </a:r>
          </a:p>
          <a:p>
            <a:pPr lvl="1"/>
            <a:r>
              <a:rPr lang="en-GB" sz="2000" b="1" dirty="0">
                <a:solidFill>
                  <a:srgbClr val="0000FF"/>
                </a:solidFill>
              </a:rPr>
              <a:t>Dictionaries</a:t>
            </a:r>
            <a:r>
              <a:rPr lang="en-GB" sz="2000" dirty="0"/>
              <a:t> are</a:t>
            </a:r>
          </a:p>
          <a:p>
            <a:pPr lvl="2"/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ordered 3.7 on (unordered prior to 3.7)</a:t>
            </a:r>
          </a:p>
          <a:p>
            <a:pPr lvl="2"/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mutable (changeable)</a:t>
            </a:r>
          </a:p>
          <a:p>
            <a:pPr lvl="2"/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indexed by a key which references a value</a:t>
            </a:r>
          </a:p>
          <a:p>
            <a:pPr lvl="2"/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growable</a:t>
            </a:r>
          </a:p>
          <a:p>
            <a:pPr lvl="1"/>
            <a:endParaRPr lang="en-US" kern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sz="1600" b="1" kern="1200" dirty="0">
              <a:solidFill>
                <a:srgbClr val="0000CD"/>
              </a:solidFill>
              <a:latin typeface="Courier" pitchFamily="2" charset="0"/>
            </a:endParaRPr>
          </a:p>
        </p:txBody>
      </p:sp>
      <p:pic>
        <p:nvPicPr>
          <p:cNvPr id="8" name="Picture 4" descr="Light bulb ideas - Free Stock Photo by Merelize on Stockvault.net">
            <a:extLst>
              <a:ext uri="{FF2B5EF4-FFF2-40B4-BE49-F238E27FC236}">
                <a16:creationId xmlns:a16="http://schemas.microsoft.com/office/drawing/2014/main" id="{812B7391-B491-DD6B-6A11-5565CCF522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1976" y="333989"/>
            <a:ext cx="951136" cy="979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34384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12AD1D-DBE4-2644-8668-27AFF1383F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Tuples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556273-D8AD-A347-AE50-F716BC7D4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0213" y="1349816"/>
            <a:ext cx="8913681" cy="4529138"/>
          </a:xfrm>
        </p:spPr>
        <p:txBody>
          <a:bodyPr/>
          <a:lstStyle/>
          <a:p>
            <a:r>
              <a:rPr lang="en-US" sz="2400" dirty="0"/>
              <a:t>Immutable ordered collections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B25BE0E2-47A1-5D4C-8A4E-B031D1219A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altLang="en-US"/>
              <a:t>04/12/2023</a:t>
            </a:r>
            <a:endParaRPr lang="en-US" alt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28818359-6DC3-5E4D-85DC-517527A4F5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/>
              <a:t>containers</a:t>
            </a:r>
            <a:endParaRPr lang="en-US" alt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2C88ABFA-7D09-7A4C-8304-6C5B9CB312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6F290-D301-4864-9490-340EF11588D9}" type="slidenum">
              <a:rPr lang="en-US" altLang="en-US" smtClean="0"/>
              <a:pPr/>
              <a:t>5</a:t>
            </a:fld>
            <a:endParaRPr lang="en-US" alt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10396BF-5479-2346-B676-DF175490A7F5}"/>
              </a:ext>
            </a:extLst>
          </p:cNvPr>
          <p:cNvSpPr txBox="1"/>
          <p:nvPr/>
        </p:nvSpPr>
        <p:spPr>
          <a:xfrm>
            <a:off x="495300" y="1844824"/>
            <a:ext cx="5990170" cy="47936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  <a:buNone/>
            </a:pP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empty_tuple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()</a:t>
            </a:r>
          </a:p>
          <a:p>
            <a:pPr>
              <a:spcBef>
                <a:spcPts val="300"/>
              </a:spcBef>
              <a:buNone/>
            </a:pP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tup1 = (1, 3, 5, 7)</a:t>
            </a: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'tup1[0]:\t'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tup1[</a:t>
            </a:r>
            <a:r>
              <a:rPr lang="en-GB" sz="1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])</a:t>
            </a: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'tup1[1]:\t'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tup1[</a:t>
            </a:r>
            <a:r>
              <a:rPr lang="en-GB" sz="1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])</a:t>
            </a:r>
          </a:p>
          <a:p>
            <a:pPr>
              <a:spcBef>
                <a:spcPts val="300"/>
              </a:spcBef>
              <a:buNone/>
            </a:pP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'tup1[1:3]:\t'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tup1[</a:t>
            </a:r>
            <a:r>
              <a:rPr lang="en-GB" sz="1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1:3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])    # return a slice</a:t>
            </a: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'tup1[:3]:\t'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tup1[</a:t>
            </a:r>
            <a:r>
              <a:rPr lang="en-GB" sz="1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:3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])</a:t>
            </a: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'tup1[1:]:\t'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tup1[</a:t>
            </a:r>
            <a:r>
              <a:rPr lang="en-GB" sz="1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1: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])</a:t>
            </a:r>
          </a:p>
          <a:p>
            <a:pPr>
              <a:spcBef>
                <a:spcPts val="300"/>
              </a:spcBef>
              <a:buNone/>
            </a:pP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</a:t>
            </a:r>
            <a:r>
              <a:rPr lang="en-GB" sz="16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len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(tup1):\t'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16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len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(tup1))</a:t>
            </a:r>
          </a:p>
          <a:p>
            <a:pPr>
              <a:spcBef>
                <a:spcPts val="300"/>
              </a:spcBef>
              <a:buNone/>
            </a:pPr>
            <a:endParaRPr lang="en-GB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300"/>
              </a:spcBef>
              <a:buNone/>
            </a:pP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tup2 = (1, 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'John'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True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-23.45)</a:t>
            </a: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print(tup2)</a:t>
            </a: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tup3 = (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'apple'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'pear'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'orange'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'plum'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'apple'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fruit </a:t>
            </a:r>
            <a:r>
              <a:rPr lang="en-GB" sz="1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tup3:</a:t>
            </a: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print(fruit)</a:t>
            </a:r>
          </a:p>
          <a:p>
            <a:pPr>
              <a:spcBef>
                <a:spcPts val="300"/>
              </a:spcBef>
              <a:buNone/>
            </a:pPr>
            <a:endParaRPr lang="en-GB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300"/>
              </a:spcBef>
              <a:buNone/>
            </a:pPr>
            <a:r>
              <a:rPr lang="en-GB" sz="1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'orange' </a:t>
            </a:r>
            <a:r>
              <a:rPr lang="en-GB" sz="1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tup3:</a:t>
            </a: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print(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'orange is in the Tuple')</a:t>
            </a:r>
            <a:endParaRPr lang="en-GB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147A69F-1B00-1846-AE96-A9DB711EFF3B}"/>
              </a:ext>
            </a:extLst>
          </p:cNvPr>
          <p:cNvSpPr txBox="1"/>
          <p:nvPr/>
        </p:nvSpPr>
        <p:spPr>
          <a:xfrm>
            <a:off x="6147094" y="2780928"/>
            <a:ext cx="3240359" cy="2893100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400" dirty="0">
                <a:solidFill>
                  <a:schemeClr val="tx1"/>
                </a:solidFill>
                <a:latin typeface="Courier" pitchFamily="2" charset="0"/>
              </a:rPr>
              <a:t>tup1[0]:	 1</a:t>
            </a:r>
          </a:p>
          <a:p>
            <a:pPr>
              <a:buNone/>
            </a:pPr>
            <a:r>
              <a:rPr lang="en-GB" sz="1400" dirty="0">
                <a:solidFill>
                  <a:schemeClr val="tx1"/>
                </a:solidFill>
                <a:latin typeface="Courier" pitchFamily="2" charset="0"/>
              </a:rPr>
              <a:t>tup1[1]:	 3</a:t>
            </a:r>
          </a:p>
          <a:p>
            <a:r>
              <a:rPr lang="en-GB" sz="1400" dirty="0">
                <a:solidFill>
                  <a:schemeClr val="tx1"/>
                </a:solidFill>
                <a:latin typeface="Courier" pitchFamily="2" charset="0"/>
              </a:rPr>
              <a:t>tup1[1:3]:	 (3, 5)</a:t>
            </a:r>
          </a:p>
          <a:p>
            <a:r>
              <a:rPr lang="en-GB" sz="1400" dirty="0">
                <a:solidFill>
                  <a:schemeClr val="tx1"/>
                </a:solidFill>
                <a:latin typeface="Courier" pitchFamily="2" charset="0"/>
              </a:rPr>
              <a:t>tup1[:3]:	 (1, 3, 5)</a:t>
            </a:r>
          </a:p>
          <a:p>
            <a:r>
              <a:rPr lang="en-GB" sz="1400" dirty="0">
                <a:solidFill>
                  <a:schemeClr val="tx1"/>
                </a:solidFill>
                <a:latin typeface="Courier" pitchFamily="2" charset="0"/>
              </a:rPr>
              <a:t>tup1[1:]:	 (3, 5, 7)</a:t>
            </a:r>
          </a:p>
          <a:p>
            <a:r>
              <a:rPr lang="en-GB" sz="1400" dirty="0" err="1">
                <a:solidFill>
                  <a:schemeClr val="tx1"/>
                </a:solidFill>
                <a:latin typeface="Courier" pitchFamily="2" charset="0"/>
              </a:rPr>
              <a:t>len</a:t>
            </a:r>
            <a:r>
              <a:rPr lang="en-GB" sz="1400" dirty="0">
                <a:solidFill>
                  <a:schemeClr val="tx1"/>
                </a:solidFill>
                <a:latin typeface="Courier" pitchFamily="2" charset="0"/>
              </a:rPr>
              <a:t>(tup1):	 4</a:t>
            </a:r>
          </a:p>
          <a:p>
            <a:r>
              <a:rPr lang="en-GB" sz="1400" dirty="0">
                <a:solidFill>
                  <a:schemeClr val="tx1"/>
                </a:solidFill>
                <a:latin typeface="Courier" pitchFamily="2" charset="0"/>
              </a:rPr>
              <a:t>(1, 'John', True, -23.45)</a:t>
            </a:r>
          </a:p>
          <a:p>
            <a:r>
              <a:rPr lang="en-GB" sz="1400" dirty="0">
                <a:solidFill>
                  <a:schemeClr val="tx1"/>
                </a:solidFill>
                <a:latin typeface="Courier" pitchFamily="2" charset="0"/>
              </a:rPr>
              <a:t>apple</a:t>
            </a:r>
          </a:p>
          <a:p>
            <a:r>
              <a:rPr lang="en-GB" sz="1400" dirty="0">
                <a:solidFill>
                  <a:schemeClr val="tx1"/>
                </a:solidFill>
                <a:latin typeface="Courier" pitchFamily="2" charset="0"/>
              </a:rPr>
              <a:t>pear</a:t>
            </a:r>
          </a:p>
          <a:p>
            <a:r>
              <a:rPr lang="en-GB" sz="1400" dirty="0">
                <a:solidFill>
                  <a:schemeClr val="tx1"/>
                </a:solidFill>
                <a:latin typeface="Courier" pitchFamily="2" charset="0"/>
              </a:rPr>
              <a:t>orange</a:t>
            </a:r>
          </a:p>
          <a:p>
            <a:r>
              <a:rPr lang="en-GB" sz="1400" dirty="0">
                <a:solidFill>
                  <a:schemeClr val="tx1"/>
                </a:solidFill>
                <a:latin typeface="Courier" pitchFamily="2" charset="0"/>
              </a:rPr>
              <a:t>plum</a:t>
            </a:r>
          </a:p>
          <a:p>
            <a:r>
              <a:rPr lang="en-GB" sz="1400" dirty="0">
                <a:solidFill>
                  <a:schemeClr val="tx1"/>
                </a:solidFill>
                <a:latin typeface="Courier" pitchFamily="2" charset="0"/>
              </a:rPr>
              <a:t>apple</a:t>
            </a:r>
          </a:p>
          <a:p>
            <a:r>
              <a:rPr lang="en-GB" sz="1400" dirty="0">
                <a:solidFill>
                  <a:schemeClr val="tx1"/>
                </a:solidFill>
                <a:latin typeface="Courier" pitchFamily="2" charset="0"/>
              </a:rPr>
              <a:t>orange is in the Tuple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8C8CD6E-BBA7-5949-76BE-AF62444D3D66}"/>
              </a:ext>
            </a:extLst>
          </p:cNvPr>
          <p:cNvSpPr txBox="1"/>
          <p:nvPr/>
        </p:nvSpPr>
        <p:spPr>
          <a:xfrm>
            <a:off x="6969224" y="6017124"/>
            <a:ext cx="2800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0000FF"/>
                </a:solidFill>
              </a:rPr>
              <a:t>tup[-1] – gets end of tuple</a:t>
            </a:r>
          </a:p>
        </p:txBody>
      </p:sp>
    </p:spTree>
    <p:extLst>
      <p:ext uri="{BB962C8B-B14F-4D97-AF65-F5344CB8AC3E}">
        <p14:creationId xmlns:p14="http://schemas.microsoft.com/office/powerpoint/2010/main" val="9336546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500693-2A8E-CC44-A008-244C7A639A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Nested Tuples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79DC44-FB2B-0A47-86B9-B922A66E01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Can nest tuples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694245-B6E7-CD4A-9845-0C2FA8F9F54F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534109-22DB-AE4D-8286-D944B85B5693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containers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6D5AD3-2BC2-6245-9500-BA4065AE203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6</a:t>
            </a:fld>
            <a:endParaRPr lang="en-GB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CBFA61B4-DD18-DD4C-8242-ACDD294CD7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4688" y="2270428"/>
            <a:ext cx="5917994" cy="2041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9499557-38F4-D24E-95EC-47B0229FD7EE}"/>
              </a:ext>
            </a:extLst>
          </p:cNvPr>
          <p:cNvSpPr txBox="1"/>
          <p:nvPr/>
        </p:nvSpPr>
        <p:spPr>
          <a:xfrm>
            <a:off x="952238" y="4707613"/>
            <a:ext cx="5224898" cy="14773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tuple1 = (1, 3, 5, 7)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tuple2 = ('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John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', 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Denise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', 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Phoebe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', 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Adam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tuple3 = (42, tuple1, tuple2, 5.5)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print(tuple3)</a:t>
            </a: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print(tuple3[1][1])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A39B892-B2F7-1442-BF23-1369262CB881}"/>
              </a:ext>
            </a:extLst>
          </p:cNvPr>
          <p:cNvSpPr txBox="1"/>
          <p:nvPr/>
        </p:nvSpPr>
        <p:spPr>
          <a:xfrm>
            <a:off x="4263864" y="5710863"/>
            <a:ext cx="4740419" cy="523220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(42, (1, 3, 5, 7), ('John', 'Denise', 'Phoebe', 'Adam'), 5.5)</a:t>
            </a:r>
          </a:p>
          <a:p>
            <a:r>
              <a:rPr lang="en-GB" sz="1400" dirty="0">
                <a:solidFill>
                  <a:schemeClr val="tx1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2161861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B5ADB-D7B5-CD45-8A6A-DEA09C51DB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Lists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C887DD-344E-354F-B8BD-82AC2119EA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77136" y="412950"/>
            <a:ext cx="3168352" cy="954316"/>
          </a:xfrm>
        </p:spPr>
        <p:txBody>
          <a:bodyPr/>
          <a:lstStyle/>
          <a:p>
            <a:r>
              <a:rPr lang="en-US" sz="2400" dirty="0"/>
              <a:t>Mutable ordered container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1B98F1-5F59-8549-924A-A26F17E41423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7D4882-F079-774F-AAAF-1957ACB6DFD2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containers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133513-9C2E-5846-81B0-EA198CF0358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29E21F-2374-954F-9AC5-7C0DC9A4FEBE}"/>
              </a:ext>
            </a:extLst>
          </p:cNvPr>
          <p:cNvSpPr txBox="1"/>
          <p:nvPr/>
        </p:nvSpPr>
        <p:spPr>
          <a:xfrm>
            <a:off x="520434" y="1526183"/>
            <a:ext cx="6520798" cy="514756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  <a:buNone/>
            </a:pP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empty_list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[] # 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empty_list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list()</a:t>
            </a:r>
          </a:p>
          <a:p>
            <a:pPr>
              <a:spcBef>
                <a:spcPts val="300"/>
              </a:spcBef>
              <a:buNone/>
            </a:pP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list1 = [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'John'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'Paul'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'George'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'Ringo’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]</a:t>
            </a:r>
          </a:p>
          <a:p>
            <a:pPr>
              <a:spcBef>
                <a:spcPts val="300"/>
              </a:spcBef>
              <a:buNone/>
            </a:pP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print(list1, 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': '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len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(list1))</a:t>
            </a:r>
          </a:p>
          <a:p>
            <a:pPr>
              <a:spcBef>
                <a:spcPts val="300"/>
              </a:spcBef>
              <a:buNone/>
            </a:pP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'list1[1]:'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list1[1])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'list1[1:3]:'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list1[1:3])  # obtain a slice from 1 up to 3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'list[:3]:'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list1[:3])        # obtain a slice from start up to 3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'list[1:]:'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list1[1:])        # obtain a slice from start 1 to end</a:t>
            </a:r>
          </a:p>
          <a:p>
            <a:pPr>
              <a:spcBef>
                <a:spcPts val="300"/>
              </a:spcBef>
              <a:buNone/>
            </a:pP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list1.</a:t>
            </a:r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append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'Pete'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print(list1)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list1.</a:t>
            </a:r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extend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([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'Albert'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'Bob'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])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print(list1)</a:t>
            </a:r>
          </a:p>
          <a:p>
            <a:pPr>
              <a:spcBef>
                <a:spcPts val="300"/>
              </a:spcBef>
              <a:buNone/>
            </a:pP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list1.</a:t>
            </a:r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(2, 7)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print(list1)</a:t>
            </a:r>
          </a:p>
          <a:p>
            <a:pPr>
              <a:spcBef>
                <a:spcPts val="300"/>
              </a:spcBef>
              <a:buNone/>
            </a:pP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list1.</a:t>
            </a:r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remove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'Pete'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>
              <a:spcBef>
                <a:spcPts val="300"/>
              </a:spcBef>
            </a:pP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print(list1)</a:t>
            </a:r>
          </a:p>
          <a:p>
            <a:pPr>
              <a:spcBef>
                <a:spcPts val="300"/>
              </a:spcBef>
              <a:buNone/>
            </a:pPr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list1[1:3]</a:t>
            </a:r>
          </a:p>
          <a:p>
            <a:pPr>
              <a:spcBef>
                <a:spcPts val="300"/>
              </a:spcBef>
              <a:buNone/>
            </a:pP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print(list1)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CC028B8-C898-5A4F-A8E1-C2E1577A9161}"/>
              </a:ext>
            </a:extLst>
          </p:cNvPr>
          <p:cNvSpPr txBox="1"/>
          <p:nvPr/>
        </p:nvSpPr>
        <p:spPr>
          <a:xfrm>
            <a:off x="3872714" y="4456528"/>
            <a:ext cx="5824133" cy="2123658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dirty="0">
                <a:solidFill>
                  <a:schemeClr val="tx1"/>
                </a:solidFill>
                <a:latin typeface="Courier" pitchFamily="2" charset="0"/>
              </a:rPr>
              <a:t>['John', 'Paul', 'George', 'Ringo'] :  4</a:t>
            </a:r>
          </a:p>
          <a:p>
            <a:pPr>
              <a:buNone/>
            </a:pPr>
            <a:r>
              <a:rPr lang="en-GB" sz="1200" dirty="0">
                <a:solidFill>
                  <a:schemeClr val="tx1"/>
                </a:solidFill>
                <a:latin typeface="Courier" pitchFamily="2" charset="0"/>
              </a:rPr>
              <a:t>list1[1]: Paul</a:t>
            </a:r>
          </a:p>
          <a:p>
            <a:pPr>
              <a:buNone/>
            </a:pPr>
            <a:r>
              <a:rPr lang="en-GB" sz="1200" dirty="0">
                <a:solidFill>
                  <a:schemeClr val="tx1"/>
                </a:solidFill>
                <a:latin typeface="Courier" pitchFamily="2" charset="0"/>
              </a:rPr>
              <a:t>list1[1:3]: ['Paul', 'George’]</a:t>
            </a:r>
          </a:p>
          <a:p>
            <a:pPr>
              <a:buNone/>
            </a:pPr>
            <a:r>
              <a:rPr lang="en-GB" sz="1200" dirty="0">
                <a:solidFill>
                  <a:schemeClr val="tx1"/>
                </a:solidFill>
                <a:latin typeface="Courier" pitchFamily="2" charset="0"/>
              </a:rPr>
              <a:t>list[:3]: ['John', 'Paul', 'George’]</a:t>
            </a:r>
          </a:p>
          <a:p>
            <a:pPr>
              <a:buNone/>
            </a:pPr>
            <a:r>
              <a:rPr lang="en-GB" sz="1200" dirty="0">
                <a:solidFill>
                  <a:schemeClr val="tx1"/>
                </a:solidFill>
                <a:latin typeface="Courier" pitchFamily="2" charset="0"/>
              </a:rPr>
              <a:t>list[1:]: ['Paul', 'George', 'Ringo’]</a:t>
            </a:r>
          </a:p>
          <a:p>
            <a:pPr>
              <a:buNone/>
            </a:pPr>
            <a:r>
              <a:rPr lang="en-GB" sz="1200" dirty="0">
                <a:solidFill>
                  <a:schemeClr val="tx1"/>
                </a:solidFill>
                <a:latin typeface="Courier" pitchFamily="2" charset="0"/>
              </a:rPr>
              <a:t>['John', 'Paul', 'George', 'Ringo', 'Pete’]</a:t>
            </a:r>
          </a:p>
          <a:p>
            <a:pPr>
              <a:buNone/>
            </a:pPr>
            <a:r>
              <a:rPr lang="en-GB" sz="1200" dirty="0">
                <a:solidFill>
                  <a:schemeClr val="tx1"/>
                </a:solidFill>
                <a:latin typeface="Courier" pitchFamily="2" charset="0"/>
              </a:rPr>
              <a:t>['John', 'Paul', 'George', 'Ringo', 'Pete', 'Albert', 'Bob’]</a:t>
            </a:r>
          </a:p>
          <a:p>
            <a:pPr>
              <a:buNone/>
            </a:pPr>
            <a:r>
              <a:rPr lang="en-GB" sz="1200" dirty="0">
                <a:solidFill>
                  <a:schemeClr val="tx1"/>
                </a:solidFill>
                <a:latin typeface="Courier" pitchFamily="2" charset="0"/>
              </a:rPr>
              <a:t>['John', 'Paul', 7, 'George', 'Ringo', 'Pete', 'Albert', 'Bob]</a:t>
            </a:r>
          </a:p>
          <a:p>
            <a:r>
              <a:rPr lang="en-GB" sz="1200" dirty="0">
                <a:solidFill>
                  <a:schemeClr val="tx1"/>
                </a:solidFill>
                <a:latin typeface="Courier" pitchFamily="2" charset="0"/>
              </a:rPr>
              <a:t>['John', 'Paul', 7, 'George', 'Ringo', 'Albert', 'Bob]</a:t>
            </a:r>
          </a:p>
          <a:p>
            <a:r>
              <a:rPr lang="en-GB" sz="1200" dirty="0">
                <a:solidFill>
                  <a:schemeClr val="tx1"/>
                </a:solidFill>
                <a:latin typeface="Courier" pitchFamily="2" charset="0"/>
              </a:rPr>
              <a:t>['John', 'George', 'Ringo', 'Albert', 'Bob']</a:t>
            </a:r>
          </a:p>
        </p:txBody>
      </p:sp>
    </p:spTree>
    <p:extLst>
      <p:ext uri="{BB962C8B-B14F-4D97-AF65-F5344CB8AC3E}">
        <p14:creationId xmlns:p14="http://schemas.microsoft.com/office/powerpoint/2010/main" val="10729708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F43755-03C2-E54F-A702-244F5DAC9D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List methods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B3A6E5B6-011F-EB47-B183-3FF7850457B0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920552" y="1600200"/>
          <a:ext cx="8208912" cy="445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7387">
                  <a:extLst>
                    <a:ext uri="{9D8B030D-6E8A-4147-A177-3AD203B41FA5}">
                      <a16:colId xmlns:a16="http://schemas.microsoft.com/office/drawing/2014/main" val="2801805551"/>
                    </a:ext>
                  </a:extLst>
                </a:gridCol>
                <a:gridCol w="7021525">
                  <a:extLst>
                    <a:ext uri="{9D8B030D-6E8A-4147-A177-3AD203B41FA5}">
                      <a16:colId xmlns:a16="http://schemas.microsoft.com/office/drawing/2014/main" val="25682208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Method</a:t>
                      </a:r>
                      <a:endParaRPr lang="en-GB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Description</a:t>
                      </a:r>
                      <a:endParaRPr lang="en-GB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1601989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>
                          <a:effectLst/>
                          <a:latin typeface="Calibri" panose="020F0502020204030204" pitchFamily="34" charset="0"/>
                        </a:rPr>
                        <a:t>append()</a:t>
                      </a:r>
                      <a:endParaRPr lang="en-GB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>
                          <a:effectLst/>
                          <a:latin typeface="Calibri" panose="020F0502020204030204" pitchFamily="34" charset="0"/>
                        </a:rPr>
                        <a:t>Adds an element at the end of the list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25995752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 dirty="0">
                          <a:effectLst/>
                          <a:latin typeface="Calibri" panose="020F0502020204030204" pitchFamily="34" charset="0"/>
                        </a:rPr>
                        <a:t>clear()</a:t>
                      </a:r>
                      <a:endParaRPr lang="en-GB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>
                          <a:effectLst/>
                          <a:latin typeface="Calibri" panose="020F0502020204030204" pitchFamily="34" charset="0"/>
                        </a:rPr>
                        <a:t>Removes all the elements from the list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21125537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 dirty="0">
                          <a:effectLst/>
                          <a:latin typeface="Calibri" panose="020F0502020204030204" pitchFamily="34" charset="0"/>
                        </a:rPr>
                        <a:t>copy()</a:t>
                      </a:r>
                      <a:endParaRPr lang="en-GB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>
                          <a:effectLst/>
                          <a:latin typeface="Calibri" panose="020F0502020204030204" pitchFamily="34" charset="0"/>
                        </a:rPr>
                        <a:t>Returns a copy of the list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7619432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 dirty="0">
                          <a:effectLst/>
                          <a:latin typeface="Calibri" panose="020F0502020204030204" pitchFamily="34" charset="0"/>
                        </a:rPr>
                        <a:t>count()</a:t>
                      </a:r>
                      <a:endParaRPr lang="en-GB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>
                          <a:effectLst/>
                          <a:latin typeface="Calibri" panose="020F0502020204030204" pitchFamily="34" charset="0"/>
                        </a:rPr>
                        <a:t>Returns the number of elements with the specified value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11749559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>
                          <a:effectLst/>
                          <a:latin typeface="Calibri" panose="020F0502020204030204" pitchFamily="34" charset="0"/>
                        </a:rPr>
                        <a:t>extend()</a:t>
                      </a:r>
                      <a:endParaRPr lang="en-GB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>
                          <a:effectLst/>
                          <a:latin typeface="Calibri" panose="020F0502020204030204" pitchFamily="34" charset="0"/>
                        </a:rPr>
                        <a:t>Add the elements of a list (or any iterable), to the end of the current list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12548143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>
                          <a:effectLst/>
                          <a:latin typeface="Calibri" panose="020F0502020204030204" pitchFamily="34" charset="0"/>
                        </a:rPr>
                        <a:t>index()</a:t>
                      </a:r>
                      <a:endParaRPr lang="en-GB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effectLst/>
                          <a:latin typeface="Calibri" panose="020F0502020204030204" pitchFamily="34" charset="0"/>
                        </a:rPr>
                        <a:t>Returns the index of the first element with the specified value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29282109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 dirty="0">
                          <a:effectLst/>
                          <a:latin typeface="Calibri" panose="020F0502020204030204" pitchFamily="34" charset="0"/>
                        </a:rPr>
                        <a:t>insert()</a:t>
                      </a:r>
                      <a:endParaRPr lang="en-GB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effectLst/>
                          <a:latin typeface="Calibri" panose="020F0502020204030204" pitchFamily="34" charset="0"/>
                        </a:rPr>
                        <a:t>Adds an element at the specified position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17467682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>
                          <a:effectLst/>
                          <a:latin typeface="Calibri" panose="020F0502020204030204" pitchFamily="34" charset="0"/>
                        </a:rPr>
                        <a:t>pop()</a:t>
                      </a:r>
                      <a:endParaRPr lang="en-GB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>
                          <a:effectLst/>
                          <a:latin typeface="Calibri" panose="020F0502020204030204" pitchFamily="34" charset="0"/>
                        </a:rPr>
                        <a:t>Removes the element at the specified position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31612638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>
                          <a:effectLst/>
                          <a:latin typeface="Calibri" panose="020F0502020204030204" pitchFamily="34" charset="0"/>
                        </a:rPr>
                        <a:t>remove()</a:t>
                      </a:r>
                      <a:endParaRPr lang="en-GB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>
                          <a:effectLst/>
                          <a:latin typeface="Calibri" panose="020F0502020204030204" pitchFamily="34" charset="0"/>
                        </a:rPr>
                        <a:t>Removes the item with the specified value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22126183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>
                          <a:effectLst/>
                          <a:latin typeface="Calibri" panose="020F0502020204030204" pitchFamily="34" charset="0"/>
                        </a:rPr>
                        <a:t>reverse()</a:t>
                      </a:r>
                      <a:endParaRPr lang="en-GB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>
                          <a:effectLst/>
                          <a:latin typeface="Calibri" panose="020F0502020204030204" pitchFamily="34" charset="0"/>
                        </a:rPr>
                        <a:t>Reverses the order of the list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34978554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>
                          <a:effectLst/>
                          <a:latin typeface="Calibri" panose="020F0502020204030204" pitchFamily="34" charset="0"/>
                        </a:rPr>
                        <a:t>sort()</a:t>
                      </a:r>
                      <a:endParaRPr lang="en-GB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effectLst/>
                          <a:latin typeface="Calibri" panose="020F0502020204030204" pitchFamily="34" charset="0"/>
                        </a:rPr>
                        <a:t>Sorts the current list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1193978212"/>
                  </a:ext>
                </a:extLst>
              </a:tr>
            </a:tbl>
          </a:graphicData>
        </a:graphic>
      </p:graphicFrame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8A813F-C2C2-0D4B-BA5C-6BA0D537360F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298C2E-7FFA-F341-8ADC-7E1FBFB99EC6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containers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54EF23-69A1-4340-96EB-7BBF8E65AF3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56339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FAB4A0-18A7-A04C-9B18-5F7F5BA2F4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Nested Lists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416594-2F95-4B41-8099-0AE54E09E5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1600200"/>
            <a:ext cx="8913681" cy="531249"/>
          </a:xfrm>
        </p:spPr>
        <p:txBody>
          <a:bodyPr/>
          <a:lstStyle/>
          <a:p>
            <a:r>
              <a:rPr lang="en-US" sz="2400" dirty="0"/>
              <a:t>Can nest lists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4F2598-EDA9-0841-B14D-8FBA90981FE4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04/12/2023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C00D7-8444-584B-8F8E-0BF0918749B2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containers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40DE3D-1C11-4144-90D6-8B57374D1E2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2181DFA-3065-184B-B697-96265C604607}"/>
              </a:ext>
            </a:extLst>
          </p:cNvPr>
          <p:cNvSpPr txBox="1"/>
          <p:nvPr/>
        </p:nvSpPr>
        <p:spPr>
          <a:xfrm>
            <a:off x="632520" y="4945362"/>
            <a:ext cx="5112568" cy="14773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l1 = [1, 43.5, 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Phoebe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', True]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l2 = ['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', 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orange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', 31]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root_list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['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John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', l1, l2, 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Denise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']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root_list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root_list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[1][1])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8740411-7C38-1848-9C51-7054019455A7}"/>
              </a:ext>
            </a:extLst>
          </p:cNvPr>
          <p:cNvSpPr txBox="1"/>
          <p:nvPr/>
        </p:nvSpPr>
        <p:spPr>
          <a:xfrm>
            <a:off x="3453780" y="5949280"/>
            <a:ext cx="5209374" cy="307777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['John', [1, 43.5, Phoebe, True], ['apple', 'orange', 31], 'Denise']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FCCC724-C068-C6A0-F6B4-FF4D3C3086B1}"/>
              </a:ext>
            </a:extLst>
          </p:cNvPr>
          <p:cNvSpPr/>
          <p:nvPr/>
        </p:nvSpPr>
        <p:spPr bwMode="auto">
          <a:xfrm>
            <a:off x="3453780" y="2145211"/>
            <a:ext cx="3960440" cy="852909"/>
          </a:xfrm>
          <a:prstGeom prst="rect">
            <a:avLst/>
          </a:prstGeom>
          <a:solidFill>
            <a:srgbClr val="DCC8EB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endParaRPr kumimoji="0" lang="en-GB" sz="1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2FCB0F04-D4AD-0319-0232-A399E919D53C}"/>
              </a:ext>
            </a:extLst>
          </p:cNvPr>
          <p:cNvSpPr/>
          <p:nvPr/>
        </p:nvSpPr>
        <p:spPr bwMode="auto">
          <a:xfrm>
            <a:off x="3677662" y="2376403"/>
            <a:ext cx="720080" cy="386321"/>
          </a:xfrm>
          <a:prstGeom prst="roundRect">
            <a:avLst/>
          </a:prstGeom>
          <a:solidFill>
            <a:srgbClr val="FFD2C8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r>
              <a:rPr kumimoji="0" lang="en-GB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Arial Unicode MS" pitchFamily="34" charset="-128"/>
                <a:cs typeface="Arial Unicode MS" pitchFamily="34" charset="-128"/>
              </a:rPr>
              <a:t>John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59E06F91-9EA9-054A-0463-A8C0E93938B7}"/>
              </a:ext>
            </a:extLst>
          </p:cNvPr>
          <p:cNvSpPr/>
          <p:nvPr/>
        </p:nvSpPr>
        <p:spPr bwMode="auto">
          <a:xfrm>
            <a:off x="6466008" y="2378505"/>
            <a:ext cx="720080" cy="386321"/>
          </a:xfrm>
          <a:prstGeom prst="roundRect">
            <a:avLst/>
          </a:prstGeom>
          <a:solidFill>
            <a:srgbClr val="FFD2C8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r>
              <a:rPr kumimoji="0" lang="en-GB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Arial Unicode MS" pitchFamily="34" charset="-128"/>
                <a:cs typeface="Arial Unicode MS" pitchFamily="34" charset="-128"/>
              </a:rPr>
              <a:t>Denise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B4F64B4B-2F7B-A5C4-F358-21FE29A30B11}"/>
              </a:ext>
            </a:extLst>
          </p:cNvPr>
          <p:cNvSpPr/>
          <p:nvPr/>
        </p:nvSpPr>
        <p:spPr bwMode="auto">
          <a:xfrm>
            <a:off x="4597729" y="2376403"/>
            <a:ext cx="720080" cy="386321"/>
          </a:xfrm>
          <a:prstGeom prst="roundRect">
            <a:avLst/>
          </a:prstGeom>
          <a:solidFill>
            <a:srgbClr val="FFD2C8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r>
              <a:rPr kumimoji="0" lang="en-GB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Arial Unicode MS" pitchFamily="34" charset="-128"/>
                <a:cs typeface="Arial Unicode MS" pitchFamily="34" charset="-128"/>
              </a:rPr>
              <a:t> 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2FC0E83B-13B5-A6F4-E45C-0BE27BFB9A4F}"/>
              </a:ext>
            </a:extLst>
          </p:cNvPr>
          <p:cNvSpPr/>
          <p:nvPr/>
        </p:nvSpPr>
        <p:spPr bwMode="auto">
          <a:xfrm>
            <a:off x="5517796" y="2376403"/>
            <a:ext cx="720080" cy="386321"/>
          </a:xfrm>
          <a:prstGeom prst="roundRect">
            <a:avLst/>
          </a:prstGeom>
          <a:solidFill>
            <a:srgbClr val="FFD2C8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r>
              <a:rPr kumimoji="0" lang="en-GB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Arial Unicode MS" pitchFamily="34" charset="-128"/>
                <a:cs typeface="Arial Unicode MS" pitchFamily="34" charset="-128"/>
              </a:rPr>
              <a:t>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6DA85C2-6491-58F2-1C2B-2DF69016C0E7}"/>
              </a:ext>
            </a:extLst>
          </p:cNvPr>
          <p:cNvSpPr/>
          <p:nvPr/>
        </p:nvSpPr>
        <p:spPr bwMode="auto">
          <a:xfrm>
            <a:off x="848544" y="3713518"/>
            <a:ext cx="3960440" cy="852909"/>
          </a:xfrm>
          <a:prstGeom prst="rect">
            <a:avLst/>
          </a:prstGeom>
          <a:solidFill>
            <a:srgbClr val="DCC8EB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endParaRPr kumimoji="0" lang="en-GB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4472D1DA-C116-29A0-B1AF-AC81848B0A52}"/>
              </a:ext>
            </a:extLst>
          </p:cNvPr>
          <p:cNvSpPr/>
          <p:nvPr/>
        </p:nvSpPr>
        <p:spPr bwMode="auto">
          <a:xfrm>
            <a:off x="1100572" y="3946812"/>
            <a:ext cx="720080" cy="386321"/>
          </a:xfrm>
          <a:prstGeom prst="roundRect">
            <a:avLst/>
          </a:prstGeom>
          <a:solidFill>
            <a:srgbClr val="FFD2C8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r>
              <a:rPr kumimoji="0" lang="en-GB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Arial Unicode MS" pitchFamily="34" charset="-128"/>
                <a:cs typeface="Arial Unicode MS" pitchFamily="34" charset="-128"/>
              </a:rPr>
              <a:t>1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07CDE33B-BF60-FB73-DFB8-E62FFC628FA4}"/>
              </a:ext>
            </a:extLst>
          </p:cNvPr>
          <p:cNvSpPr/>
          <p:nvPr/>
        </p:nvSpPr>
        <p:spPr bwMode="auto">
          <a:xfrm>
            <a:off x="3860772" y="3946812"/>
            <a:ext cx="720080" cy="386321"/>
          </a:xfrm>
          <a:prstGeom prst="roundRect">
            <a:avLst/>
          </a:prstGeom>
          <a:solidFill>
            <a:srgbClr val="FFD2C8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r>
              <a:rPr kumimoji="0" lang="en-GB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Arial Unicode MS" pitchFamily="34" charset="-128"/>
                <a:cs typeface="Arial Unicode MS" pitchFamily="34" charset="-128"/>
              </a:rPr>
              <a:t>True</a:t>
            </a: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2808EFC3-BAD3-1DAC-DBAF-98375417304E}"/>
              </a:ext>
            </a:extLst>
          </p:cNvPr>
          <p:cNvSpPr/>
          <p:nvPr/>
        </p:nvSpPr>
        <p:spPr bwMode="auto">
          <a:xfrm>
            <a:off x="2020639" y="3946812"/>
            <a:ext cx="720080" cy="386321"/>
          </a:xfrm>
          <a:prstGeom prst="roundRect">
            <a:avLst/>
          </a:prstGeom>
          <a:solidFill>
            <a:srgbClr val="FFD2C8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r>
              <a:rPr kumimoji="0" lang="en-GB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Arial Unicode MS" pitchFamily="34" charset="-128"/>
                <a:cs typeface="Arial Unicode MS" pitchFamily="34" charset="-128"/>
              </a:rPr>
              <a:t> 43.5</a:t>
            </a:r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FCF01D5F-BC4B-38A3-E2AF-036F11892FD9}"/>
              </a:ext>
            </a:extLst>
          </p:cNvPr>
          <p:cNvSpPr/>
          <p:nvPr/>
        </p:nvSpPr>
        <p:spPr bwMode="auto">
          <a:xfrm>
            <a:off x="2887442" y="3946812"/>
            <a:ext cx="873337" cy="386321"/>
          </a:xfrm>
          <a:prstGeom prst="roundRect">
            <a:avLst/>
          </a:prstGeom>
          <a:solidFill>
            <a:srgbClr val="FFD2C8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r>
              <a:rPr kumimoji="0" lang="en-GB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Arial Unicode MS" pitchFamily="34" charset="-128"/>
                <a:cs typeface="Arial Unicode MS" pitchFamily="34" charset="-128"/>
              </a:rPr>
              <a:t> Phoebe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775341D-CD51-FE52-45AC-3F92FD8F7EFD}"/>
              </a:ext>
            </a:extLst>
          </p:cNvPr>
          <p:cNvSpPr/>
          <p:nvPr/>
        </p:nvSpPr>
        <p:spPr bwMode="auto">
          <a:xfrm>
            <a:off x="6199330" y="3713518"/>
            <a:ext cx="3051956" cy="852909"/>
          </a:xfrm>
          <a:prstGeom prst="rect">
            <a:avLst/>
          </a:prstGeom>
          <a:solidFill>
            <a:srgbClr val="DCC8EB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endParaRPr kumimoji="0" lang="en-GB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6B5102AD-5B1D-698B-D8D2-9DB17C37CF37}"/>
              </a:ext>
            </a:extLst>
          </p:cNvPr>
          <p:cNvSpPr/>
          <p:nvPr/>
        </p:nvSpPr>
        <p:spPr bwMode="auto">
          <a:xfrm>
            <a:off x="6451358" y="3946812"/>
            <a:ext cx="720080" cy="386321"/>
          </a:xfrm>
          <a:prstGeom prst="roundRect">
            <a:avLst/>
          </a:prstGeom>
          <a:solidFill>
            <a:srgbClr val="FFD2C8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r>
              <a:rPr kumimoji="0" lang="en-GB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Arial Unicode MS" pitchFamily="34" charset="-128"/>
                <a:cs typeface="Arial Unicode MS" pitchFamily="34" charset="-128"/>
              </a:rPr>
              <a:t>apple</a:t>
            </a: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4E038680-8DC9-DEBA-B332-D3DAE4AF4D16}"/>
              </a:ext>
            </a:extLst>
          </p:cNvPr>
          <p:cNvSpPr/>
          <p:nvPr/>
        </p:nvSpPr>
        <p:spPr bwMode="auto">
          <a:xfrm>
            <a:off x="7371425" y="3946812"/>
            <a:ext cx="720080" cy="386321"/>
          </a:xfrm>
          <a:prstGeom prst="roundRect">
            <a:avLst/>
          </a:prstGeom>
          <a:solidFill>
            <a:srgbClr val="FFD2C8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r>
              <a:rPr kumimoji="0" lang="en-GB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Arial Unicode MS" pitchFamily="34" charset="-128"/>
                <a:cs typeface="Arial Unicode MS" pitchFamily="34" charset="-128"/>
              </a:rPr>
              <a:t>orange 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7A418669-8B55-32C0-4276-5B9E62D6A184}"/>
              </a:ext>
            </a:extLst>
          </p:cNvPr>
          <p:cNvSpPr/>
          <p:nvPr/>
        </p:nvSpPr>
        <p:spPr bwMode="auto">
          <a:xfrm>
            <a:off x="8291492" y="3946812"/>
            <a:ext cx="720080" cy="386321"/>
          </a:xfrm>
          <a:prstGeom prst="roundRect">
            <a:avLst/>
          </a:prstGeom>
          <a:solidFill>
            <a:srgbClr val="FFD2C8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buNone/>
              <a:tabLst/>
            </a:pPr>
            <a:r>
              <a:rPr kumimoji="0" lang="en-GB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Arial Unicode MS" pitchFamily="34" charset="-128"/>
                <a:cs typeface="Arial Unicode MS" pitchFamily="34" charset="-128"/>
              </a:rPr>
              <a:t>31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C723519-FBA9-667A-E4F9-9E85A7058FAB}"/>
              </a:ext>
            </a:extLst>
          </p:cNvPr>
          <p:cNvSpPr txBox="1"/>
          <p:nvPr/>
        </p:nvSpPr>
        <p:spPr>
          <a:xfrm>
            <a:off x="4850777" y="2735484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66F76DB-6ECE-75C0-E0AD-61F6AF6BF2F6}"/>
              </a:ext>
            </a:extLst>
          </p:cNvPr>
          <p:cNvSpPr txBox="1"/>
          <p:nvPr/>
        </p:nvSpPr>
        <p:spPr>
          <a:xfrm>
            <a:off x="3917004" y="2735484"/>
            <a:ext cx="2840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9319628-D640-498D-3C89-859D9FCC82B0}"/>
              </a:ext>
            </a:extLst>
          </p:cNvPr>
          <p:cNvSpPr txBox="1"/>
          <p:nvPr/>
        </p:nvSpPr>
        <p:spPr>
          <a:xfrm>
            <a:off x="5784550" y="2735484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A675ACF-D1A8-D04C-763A-F690D4864CB2}"/>
              </a:ext>
            </a:extLst>
          </p:cNvPr>
          <p:cNvSpPr txBox="1"/>
          <p:nvPr/>
        </p:nvSpPr>
        <p:spPr>
          <a:xfrm>
            <a:off x="7567658" y="4294529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E144BF9-D5EE-C915-DF1C-99A68C51C7A6}"/>
              </a:ext>
            </a:extLst>
          </p:cNvPr>
          <p:cNvSpPr txBox="1"/>
          <p:nvPr/>
        </p:nvSpPr>
        <p:spPr>
          <a:xfrm>
            <a:off x="6655274" y="4308801"/>
            <a:ext cx="2840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C9FF2D5-C8C0-49FB-0DB9-3B72CD4C376E}"/>
              </a:ext>
            </a:extLst>
          </p:cNvPr>
          <p:cNvSpPr txBox="1"/>
          <p:nvPr/>
        </p:nvSpPr>
        <p:spPr>
          <a:xfrm>
            <a:off x="8487725" y="4307378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186D0A5-291F-3C76-F7C1-B1BBD224AE30}"/>
              </a:ext>
            </a:extLst>
          </p:cNvPr>
          <p:cNvSpPr txBox="1"/>
          <p:nvPr/>
        </p:nvSpPr>
        <p:spPr>
          <a:xfrm>
            <a:off x="6718324" y="2735484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D71BDFD-C5FC-E9AA-B5C6-C9ED3B9E1E00}"/>
              </a:ext>
            </a:extLst>
          </p:cNvPr>
          <p:cNvSpPr txBox="1"/>
          <p:nvPr/>
        </p:nvSpPr>
        <p:spPr>
          <a:xfrm>
            <a:off x="2256456" y="4319811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0697F8D-AE30-389D-387D-B7A542F606D6}"/>
              </a:ext>
            </a:extLst>
          </p:cNvPr>
          <p:cNvSpPr txBox="1"/>
          <p:nvPr/>
        </p:nvSpPr>
        <p:spPr>
          <a:xfrm>
            <a:off x="1322683" y="4319811"/>
            <a:ext cx="2840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C39F253-F8DF-37EE-C8B1-7AC0CB662A29}"/>
              </a:ext>
            </a:extLst>
          </p:cNvPr>
          <p:cNvSpPr txBox="1"/>
          <p:nvPr/>
        </p:nvSpPr>
        <p:spPr>
          <a:xfrm>
            <a:off x="3190229" y="4319811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6EDBE8C-C528-0E1D-F71D-264204ADECDB}"/>
              </a:ext>
            </a:extLst>
          </p:cNvPr>
          <p:cNvSpPr txBox="1"/>
          <p:nvPr/>
        </p:nvSpPr>
        <p:spPr>
          <a:xfrm>
            <a:off x="4124003" y="4319811"/>
            <a:ext cx="2840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3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ECB5EBC4-3CA5-0217-DD85-74D4E70F49C5}"/>
              </a:ext>
            </a:extLst>
          </p:cNvPr>
          <p:cNvCxnSpPr/>
          <p:nvPr/>
        </p:nvCxnSpPr>
        <p:spPr bwMode="auto">
          <a:xfrm flipH="1">
            <a:off x="2737909" y="2564904"/>
            <a:ext cx="2215091" cy="1148614"/>
          </a:xfrm>
          <a:prstGeom prst="straightConnector1">
            <a:avLst/>
          </a:prstGeom>
          <a:solidFill>
            <a:srgbClr val="00B8FF"/>
          </a:solidFill>
          <a:ln w="2857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72133616-7482-2783-BBE3-DD78E2FD0C9F}"/>
              </a:ext>
            </a:extLst>
          </p:cNvPr>
          <p:cNvCxnSpPr>
            <a:endCxn id="20" idx="0"/>
          </p:cNvCxnSpPr>
          <p:nvPr/>
        </p:nvCxnSpPr>
        <p:spPr bwMode="auto">
          <a:xfrm>
            <a:off x="5916529" y="2577796"/>
            <a:ext cx="1808779" cy="1135722"/>
          </a:xfrm>
          <a:prstGeom prst="straightConnector1">
            <a:avLst/>
          </a:prstGeom>
          <a:solidFill>
            <a:srgbClr val="00B8FF"/>
          </a:solidFill>
          <a:ln w="2857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498737855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Garamond"/>
        <a:ea typeface="Arial Unicode MS"/>
        <a:cs typeface="Arial Unicode MS"/>
      </a:majorFont>
      <a:minorFont>
        <a:latin typeface="Verdana"/>
        <a:ea typeface="Arial Unicode MS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Arial Unicode MS" pitchFamily="34" charset="-128"/>
            <a:cs typeface="Arial Unicode MS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Arial Unicode MS" pitchFamily="34" charset="-128"/>
            <a:cs typeface="Arial Unicode MS" pitchFamily="34" charset="-128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Garamond"/>
        <a:ea typeface="Arial Unicode MS"/>
        <a:cs typeface="Arial Unicode MS"/>
      </a:majorFont>
      <a:minorFont>
        <a:latin typeface="Verdana"/>
        <a:ea typeface="Arial Unicode MS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Arial Unicode MS" pitchFamily="34" charset="-128"/>
            <a:cs typeface="Arial Unicode MS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Arial Unicode MS" pitchFamily="34" charset="-128"/>
            <a:cs typeface="Arial Unicode MS" pitchFamily="34" charset="-128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453</TotalTime>
  <Words>1309</Words>
  <Application>Microsoft Macintosh PowerPoint</Application>
  <PresentationFormat>A4 Paper (210x297 mm)</PresentationFormat>
  <Paragraphs>234</Paragraphs>
  <Slides>14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14</vt:i4>
      </vt:variant>
    </vt:vector>
  </HeadingPairs>
  <TitlesOfParts>
    <vt:vector size="24" baseType="lpstr">
      <vt:lpstr>Arial</vt:lpstr>
      <vt:lpstr>Calibri</vt:lpstr>
      <vt:lpstr>Courier</vt:lpstr>
      <vt:lpstr>Garamond</vt:lpstr>
      <vt:lpstr>Tahoma</vt:lpstr>
      <vt:lpstr>Times New Roman</vt:lpstr>
      <vt:lpstr>Verdana</vt:lpstr>
      <vt:lpstr>Wingdings</vt:lpstr>
      <vt:lpstr>Default Design</vt:lpstr>
      <vt:lpstr>1_Default Design</vt:lpstr>
      <vt:lpstr>Python Container Data Types</vt:lpstr>
      <vt:lpstr>Plan for Session</vt:lpstr>
      <vt:lpstr>Characteristics of Data Containers</vt:lpstr>
      <vt:lpstr>Python Collection Types</vt:lpstr>
      <vt:lpstr>Tuples</vt:lpstr>
      <vt:lpstr>Nested Tuples</vt:lpstr>
      <vt:lpstr>Lists</vt:lpstr>
      <vt:lpstr>List methods</vt:lpstr>
      <vt:lpstr>Nested Lists</vt:lpstr>
      <vt:lpstr>Nesting Tuples and Lists</vt:lpstr>
      <vt:lpstr>Collection constructor functions</vt:lpstr>
      <vt:lpstr>Check for membership of Containers</vt:lpstr>
      <vt:lpstr>Iterating through Containers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jh</dc:creator>
  <cp:lastModifiedBy>Kevin Cunningham</cp:lastModifiedBy>
  <cp:revision>87</cp:revision>
  <cp:lastPrinted>2023-12-04T10:36:52Z</cp:lastPrinted>
  <dcterms:modified xsi:type="dcterms:W3CDTF">2026-02-16T08:35:49Z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3e846ac8-2f35-49ff-a0d4-7a2bca5159e6_Enabled">
    <vt:lpwstr>true</vt:lpwstr>
  </property>
  <property fmtid="{D5CDD505-2E9C-101B-9397-08002B2CF9AE}" pid="3" name="MSIP_Label_3e846ac8-2f35-49ff-a0d4-7a2bca5159e6_SetDate">
    <vt:lpwstr>2026-02-16T08:35:49Z</vt:lpwstr>
  </property>
  <property fmtid="{D5CDD505-2E9C-101B-9397-08002B2CF9AE}" pid="4" name="MSIP_Label_3e846ac8-2f35-49ff-a0d4-7a2bca5159e6_Method">
    <vt:lpwstr>Standard</vt:lpwstr>
  </property>
  <property fmtid="{D5CDD505-2E9C-101B-9397-08002B2CF9AE}" pid="5" name="MSIP_Label_3e846ac8-2f35-49ff-a0d4-7a2bca5159e6_Name">
    <vt:lpwstr>Public</vt:lpwstr>
  </property>
  <property fmtid="{D5CDD505-2E9C-101B-9397-08002B2CF9AE}" pid="6" name="MSIP_Label_3e846ac8-2f35-49ff-a0d4-7a2bca5159e6_SiteId">
    <vt:lpwstr>c833c1d6-dac1-4651-a837-b02f69588349</vt:lpwstr>
  </property>
  <property fmtid="{D5CDD505-2E9C-101B-9397-08002B2CF9AE}" pid="7" name="MSIP_Label_3e846ac8-2f35-49ff-a0d4-7a2bca5159e6_ActionId">
    <vt:lpwstr>3cebbaa2-f8f7-4ff5-a68f-51ad97449de7</vt:lpwstr>
  </property>
  <property fmtid="{D5CDD505-2E9C-101B-9397-08002B2CF9AE}" pid="8" name="MSIP_Label_3e846ac8-2f35-49ff-a0d4-7a2bca5159e6_ContentBits">
    <vt:lpwstr>0</vt:lpwstr>
  </property>
  <property fmtid="{D5CDD505-2E9C-101B-9397-08002B2CF9AE}" pid="9" name="MSIP_Label_3e846ac8-2f35-49ff-a0d4-7a2bca5159e6_Tag">
    <vt:lpwstr>50, 3, 0, 1</vt:lpwstr>
  </property>
</Properties>
</file>