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24"/>
  </p:notesMasterIdLst>
  <p:handoutMasterIdLst>
    <p:handoutMasterId r:id="rId25"/>
  </p:handoutMasterIdLst>
  <p:sldIdLst>
    <p:sldId id="256" r:id="rId3"/>
    <p:sldId id="327" r:id="rId4"/>
    <p:sldId id="336" r:id="rId5"/>
    <p:sldId id="352" r:id="rId6"/>
    <p:sldId id="361" r:id="rId7"/>
    <p:sldId id="337" r:id="rId8"/>
    <p:sldId id="338" r:id="rId9"/>
    <p:sldId id="339" r:id="rId10"/>
    <p:sldId id="340" r:id="rId11"/>
    <p:sldId id="341" r:id="rId12"/>
    <p:sldId id="358" r:id="rId13"/>
    <p:sldId id="351" r:id="rId14"/>
    <p:sldId id="350" r:id="rId15"/>
    <p:sldId id="348" r:id="rId16"/>
    <p:sldId id="344" r:id="rId17"/>
    <p:sldId id="354" r:id="rId18"/>
    <p:sldId id="355" r:id="rId19"/>
    <p:sldId id="349" r:id="rId20"/>
    <p:sldId id="328" r:id="rId21"/>
    <p:sldId id="343" r:id="rId22"/>
    <p:sldId id="334" r:id="rId23"/>
  </p:sldIdLst>
  <p:sldSz cx="9906000" cy="6858000" type="A4"/>
  <p:notesSz cx="7086600" cy="10221913"/>
  <p:defaultTextStyle>
    <a:defPPr>
      <a:defRPr lang="en-GB"/>
    </a:defPPr>
    <a:lvl1pPr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1pPr>
    <a:lvl2pPr marL="4572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2pPr>
    <a:lvl3pPr marL="9144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3pPr>
    <a:lvl4pPr marL="13716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4pPr>
    <a:lvl5pPr marL="18288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5pPr>
    <a:lvl6pPr marL="2286000" algn="l" defTabSz="914400" rtl="0" eaLnBrk="1" latinLnBrk="0" hangingPunct="1">
      <a:defRPr kern="1200">
        <a:solidFill>
          <a:schemeClr val="bg1"/>
        </a:solidFill>
        <a:latin typeface="Arial" charset="0"/>
        <a:ea typeface="Arial Unicode MS" pitchFamily="34" charset="-128"/>
        <a:cs typeface="Arial Unicode MS" pitchFamily="34" charset="-128"/>
      </a:defRPr>
    </a:lvl6pPr>
    <a:lvl7pPr marL="2743200" algn="l" defTabSz="914400" rtl="0" eaLnBrk="1" latinLnBrk="0" hangingPunct="1">
      <a:defRPr kern="1200">
        <a:solidFill>
          <a:schemeClr val="bg1"/>
        </a:solidFill>
        <a:latin typeface="Arial" charset="0"/>
        <a:ea typeface="Arial Unicode MS" pitchFamily="34" charset="-128"/>
        <a:cs typeface="Arial Unicode MS" pitchFamily="34" charset="-128"/>
      </a:defRPr>
    </a:lvl7pPr>
    <a:lvl8pPr marL="3200400" algn="l" defTabSz="914400" rtl="0" eaLnBrk="1" latinLnBrk="0" hangingPunct="1">
      <a:defRPr kern="1200">
        <a:solidFill>
          <a:schemeClr val="bg1"/>
        </a:solidFill>
        <a:latin typeface="Arial" charset="0"/>
        <a:ea typeface="Arial Unicode MS" pitchFamily="34" charset="-128"/>
        <a:cs typeface="Arial Unicode MS" pitchFamily="34" charset="-128"/>
      </a:defRPr>
    </a:lvl8pPr>
    <a:lvl9pPr marL="3657600" algn="l" defTabSz="914400" rtl="0" eaLnBrk="1" latinLnBrk="0" hangingPunct="1">
      <a:defRPr kern="1200">
        <a:solidFill>
          <a:schemeClr val="bg1"/>
        </a:solidFill>
        <a:latin typeface="Arial" charset="0"/>
        <a:ea typeface="Arial Unicode MS" pitchFamily="34" charset="-128"/>
        <a:cs typeface="Arial Unicode MS" pitchFamily="34" charset="-128"/>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0" userDrawn="1">
          <p15:clr>
            <a:srgbClr val="A4A3A4"/>
          </p15:clr>
        </p15:guide>
        <p15:guide id="2" pos="223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494" autoAdjust="0"/>
    <p:restoredTop sz="97094" autoAdjust="0"/>
  </p:normalViewPr>
  <p:slideViewPr>
    <p:cSldViewPr>
      <p:cViewPr varScale="1">
        <p:scale>
          <a:sx n="154" d="100"/>
          <a:sy n="154" d="100"/>
        </p:scale>
        <p:origin x="2336" y="20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3220"/>
        <p:guide pos="22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hdr" sz="quarter"/>
          </p:nvPr>
        </p:nvSpPr>
        <p:spPr bwMode="auto">
          <a:xfrm>
            <a:off x="1" y="1"/>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t" anchorCtr="0" compatLnSpc="1">
            <a:prstTxWarp prst="textNoShape">
              <a:avLst/>
            </a:prstTxWarp>
          </a:bodyPr>
          <a:lstStyle>
            <a:lvl1pPr defTabSz="485775">
              <a:defRPr sz="1300" smtClean="0">
                <a:solidFill>
                  <a:srgbClr val="000000"/>
                </a:solidFill>
              </a:defRPr>
            </a:lvl1pPr>
          </a:lstStyle>
          <a:p>
            <a:pPr>
              <a:defRPr/>
            </a:pPr>
            <a:endParaRPr lang="en-US"/>
          </a:p>
        </p:txBody>
      </p:sp>
      <p:sp>
        <p:nvSpPr>
          <p:cNvPr id="187395" name="Rectangle 3"/>
          <p:cNvSpPr>
            <a:spLocks noGrp="1" noChangeArrowheads="1"/>
          </p:cNvSpPr>
          <p:nvPr>
            <p:ph type="dt" sz="quarter" idx="1"/>
          </p:nvPr>
        </p:nvSpPr>
        <p:spPr bwMode="auto">
          <a:xfrm>
            <a:off x="4014789" y="1"/>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t" anchorCtr="0" compatLnSpc="1">
            <a:prstTxWarp prst="textNoShape">
              <a:avLst/>
            </a:prstTxWarp>
          </a:bodyPr>
          <a:lstStyle>
            <a:lvl1pPr algn="r" defTabSz="485775">
              <a:defRPr sz="1300" smtClean="0">
                <a:solidFill>
                  <a:srgbClr val="000000"/>
                </a:solidFill>
              </a:defRPr>
            </a:lvl1pPr>
          </a:lstStyle>
          <a:p>
            <a:pPr>
              <a:defRPr/>
            </a:pPr>
            <a:endParaRPr lang="en-US"/>
          </a:p>
        </p:txBody>
      </p:sp>
      <p:sp>
        <p:nvSpPr>
          <p:cNvPr id="187396" name="Rectangle 4"/>
          <p:cNvSpPr>
            <a:spLocks noGrp="1" noChangeArrowheads="1"/>
          </p:cNvSpPr>
          <p:nvPr>
            <p:ph type="ftr" sz="quarter" idx="2"/>
          </p:nvPr>
        </p:nvSpPr>
        <p:spPr bwMode="auto">
          <a:xfrm>
            <a:off x="1" y="9709151"/>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b" anchorCtr="0" compatLnSpc="1">
            <a:prstTxWarp prst="textNoShape">
              <a:avLst/>
            </a:prstTxWarp>
          </a:bodyPr>
          <a:lstStyle>
            <a:lvl1pPr defTabSz="485775">
              <a:defRPr sz="1300" smtClean="0">
                <a:solidFill>
                  <a:srgbClr val="000000"/>
                </a:solidFill>
              </a:defRPr>
            </a:lvl1pPr>
          </a:lstStyle>
          <a:p>
            <a:pPr>
              <a:defRPr/>
            </a:pPr>
            <a:endParaRPr lang="en-US"/>
          </a:p>
        </p:txBody>
      </p:sp>
      <p:sp>
        <p:nvSpPr>
          <p:cNvPr id="187397" name="Rectangle 5"/>
          <p:cNvSpPr>
            <a:spLocks noGrp="1" noChangeArrowheads="1"/>
          </p:cNvSpPr>
          <p:nvPr>
            <p:ph type="sldNum" sz="quarter" idx="3"/>
          </p:nvPr>
        </p:nvSpPr>
        <p:spPr bwMode="auto">
          <a:xfrm>
            <a:off x="4014789" y="9709151"/>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b" anchorCtr="0" compatLnSpc="1">
            <a:prstTxWarp prst="textNoShape">
              <a:avLst/>
            </a:prstTxWarp>
          </a:bodyPr>
          <a:lstStyle>
            <a:lvl1pPr algn="r" defTabSz="485775">
              <a:defRPr sz="1300" smtClean="0">
                <a:solidFill>
                  <a:srgbClr val="000000"/>
                </a:solidFill>
              </a:defRPr>
            </a:lvl1pPr>
          </a:lstStyle>
          <a:p>
            <a:pPr>
              <a:defRPr/>
            </a:pPr>
            <a:fld id="{9CBFC2FC-AB15-4A86-A090-42EA9D9D8103}" type="slidenum">
              <a:rPr lang="en-US"/>
              <a:pPr>
                <a:defRPr/>
              </a:pPr>
              <a:t>‹#›</a:t>
            </a:fld>
            <a:endParaRPr lang="en-US"/>
          </a:p>
        </p:txBody>
      </p:sp>
    </p:spTree>
    <p:extLst>
      <p:ext uri="{BB962C8B-B14F-4D97-AF65-F5344CB8AC3E}">
        <p14:creationId xmlns:p14="http://schemas.microsoft.com/office/powerpoint/2010/main" val="93151747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AutoShape 1"/>
          <p:cNvSpPr>
            <a:spLocks noChangeArrowheads="1"/>
          </p:cNvSpPr>
          <p:nvPr/>
        </p:nvSpPr>
        <p:spPr bwMode="auto">
          <a:xfrm>
            <a:off x="0" y="0"/>
            <a:ext cx="7086600" cy="102219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74" name="Rectangle 2"/>
          <p:cNvSpPr>
            <a:spLocks noGrp="1" noChangeArrowheads="1"/>
          </p:cNvSpPr>
          <p:nvPr>
            <p:ph type="hdr"/>
          </p:nvPr>
        </p:nvSpPr>
        <p:spPr bwMode="auto">
          <a:xfrm>
            <a:off x="1" y="1"/>
            <a:ext cx="3068638"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lvl1pP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3075" name="Rectangle 3"/>
          <p:cNvSpPr>
            <a:spLocks noGrp="1" noChangeArrowheads="1"/>
          </p:cNvSpPr>
          <p:nvPr>
            <p:ph type="dt"/>
          </p:nvPr>
        </p:nvSpPr>
        <p:spPr bwMode="auto">
          <a:xfrm>
            <a:off x="4014789" y="1"/>
            <a:ext cx="3068637"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lvl1pPr algn="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7173" name="Rectangle 4"/>
          <p:cNvSpPr>
            <a:spLocks noGrp="1" noRot="1" noChangeAspect="1" noChangeArrowheads="1"/>
          </p:cNvSpPr>
          <p:nvPr>
            <p:ph type="sldImg"/>
          </p:nvPr>
        </p:nvSpPr>
        <p:spPr bwMode="auto">
          <a:xfrm>
            <a:off x="776288" y="766763"/>
            <a:ext cx="5530850" cy="38306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p:nvPr>
        </p:nvSpPr>
        <p:spPr bwMode="auto">
          <a:xfrm>
            <a:off x="708026" y="4856163"/>
            <a:ext cx="5668963" cy="459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p>
            <a:pPr lvl="0"/>
            <a:endParaRPr lang="en-US" noProof="0"/>
          </a:p>
        </p:txBody>
      </p:sp>
      <p:sp>
        <p:nvSpPr>
          <p:cNvPr id="3078" name="Rectangle 6"/>
          <p:cNvSpPr>
            <a:spLocks noGrp="1" noChangeArrowheads="1"/>
          </p:cNvSpPr>
          <p:nvPr>
            <p:ph type="ftr"/>
          </p:nvPr>
        </p:nvSpPr>
        <p:spPr bwMode="auto">
          <a:xfrm>
            <a:off x="1" y="9709151"/>
            <a:ext cx="3068638"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b" anchorCtr="0" compatLnSpc="1">
            <a:prstTxWarp prst="textNoShape">
              <a:avLst/>
            </a:prstTxWarp>
          </a:bodyPr>
          <a:lstStyle>
            <a:lvl1pP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3079" name="Rectangle 7"/>
          <p:cNvSpPr>
            <a:spLocks noGrp="1" noChangeArrowheads="1"/>
          </p:cNvSpPr>
          <p:nvPr>
            <p:ph type="sldNum"/>
          </p:nvPr>
        </p:nvSpPr>
        <p:spPr bwMode="auto">
          <a:xfrm>
            <a:off x="4014789" y="9709151"/>
            <a:ext cx="3068637"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b" anchorCtr="0" compatLnSpc="1">
            <a:prstTxWarp prst="textNoShape">
              <a:avLst/>
            </a:prstTxWarp>
          </a:bodyPr>
          <a:lstStyle>
            <a:lvl1pPr algn="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fld id="{705325CD-D4D1-46AB-A07B-76CAD4A15258}" type="slidenum">
              <a:rPr lang="en-GB"/>
              <a:pPr>
                <a:defRPr/>
              </a:pPr>
              <a:t>‹#›</a:t>
            </a:fld>
            <a:endParaRPr lang="en-GB"/>
          </a:p>
        </p:txBody>
      </p:sp>
    </p:spTree>
    <p:extLst>
      <p:ext uri="{BB962C8B-B14F-4D97-AF65-F5344CB8AC3E}">
        <p14:creationId xmlns:p14="http://schemas.microsoft.com/office/powerpoint/2010/main" val="4048329688"/>
      </p:ext>
    </p:extLst>
  </p:cSld>
  <p:clrMap bg1="lt1" tx1="dk1" bg2="lt2" tx2="dk2" accent1="accent1" accent2="accent2" accent3="accent3" accent4="accent4" accent5="accent5" accent6="accent6" hlink="hlink" folHlink="folHlink"/>
  <p:hf hdr="0" ftr="0" dt="0"/>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7"/>
          <p:cNvSpPr>
            <a:spLocks noGrp="1" noChangeArrowheads="1"/>
          </p:cNvSpPr>
          <p:nvPr>
            <p:ph type="sldNum" sz="quarter"/>
          </p:nvPr>
        </p:nvSpPr>
        <p:spPr>
          <a:noFill/>
        </p:spPr>
        <p:txBody>
          <a:bodyPr/>
          <a:lstStyle>
            <a:lvl1pPr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1pPr>
            <a:lvl2pPr marL="742950" indent="-28575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2pPr>
            <a:lvl3pPr marL="11430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3pPr>
            <a:lvl4pPr marL="16002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4pPr>
            <a:lvl5pPr marL="20574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5pPr>
            <a:lvl6pPr marL="25146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6pPr>
            <a:lvl7pPr marL="29718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7pPr>
            <a:lvl8pPr marL="34290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8pPr>
            <a:lvl9pPr marL="38862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9pPr>
          </a:lstStyle>
          <a:p>
            <a:fld id="{4B24E597-641E-4831-92E7-FE32F3EB8DD0}" type="slidenum">
              <a:rPr lang="en-GB">
                <a:solidFill>
                  <a:srgbClr val="000000"/>
                </a:solidFill>
                <a:latin typeface="Times New Roman" pitchFamily="18" charset="0"/>
              </a:rPr>
              <a:pPr/>
              <a:t>1</a:t>
            </a:fld>
            <a:endParaRPr lang="en-GB">
              <a:solidFill>
                <a:srgbClr val="000000"/>
              </a:solidFill>
              <a:latin typeface="Times New Roman" pitchFamily="18" charset="0"/>
            </a:endParaRPr>
          </a:p>
        </p:txBody>
      </p:sp>
      <p:sp>
        <p:nvSpPr>
          <p:cNvPr id="8195" name="Rectangle 1"/>
          <p:cNvSpPr txBox="1">
            <a:spLocks noGrp="1" noRot="1" noChangeAspect="1" noChangeArrowheads="1" noTextEdit="1"/>
          </p:cNvSpPr>
          <p:nvPr>
            <p:ph type="sldImg"/>
          </p:nvPr>
        </p:nvSpPr>
        <p:spPr>
          <a:xfrm>
            <a:off x="774700" y="766763"/>
            <a:ext cx="5537200" cy="3833812"/>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6" name="Rectangle 2"/>
          <p:cNvSpPr txBox="1">
            <a:spLocks noGrp="1" noChangeArrowheads="1"/>
          </p:cNvSpPr>
          <p:nvPr>
            <p:ph type="body" idx="1"/>
          </p:nvPr>
        </p:nvSpPr>
        <p:spPr>
          <a:xfrm>
            <a:off x="708025" y="4856163"/>
            <a:ext cx="5670550" cy="45989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8902" tIns="49451" rIns="98902" bIns="49451" anchor="ct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000000"/>
                </a:solidFill>
                <a:effectLst/>
                <a:latin typeface="Times New Roman" pitchFamily="18" charset="0"/>
                <a:ea typeface="+mn-ea"/>
                <a:cs typeface="+mn-cs"/>
              </a:rPr>
              <a:t>The way in which the Python interpreter processes a Python program is broken down into several steps. The steps shown here are illustrative (and simplified) but the general idea is correct. </a:t>
            </a:r>
          </a:p>
          <a:p>
            <a:r>
              <a:rPr lang="en-GB" sz="1200" kern="1200" dirty="0">
                <a:solidFill>
                  <a:srgbClr val="000000"/>
                </a:solidFill>
                <a:effectLst/>
                <a:latin typeface="Times New Roman" pitchFamily="18" charset="0"/>
                <a:ea typeface="+mn-ea"/>
                <a:cs typeface="+mn-cs"/>
              </a:rPr>
              <a:t>First the program is checked to make sure that it is valid Python, that is a check is made that the program follows all the rules of the language and that each of the commands and operations etc. is understood by the Python environment. </a:t>
            </a:r>
          </a:p>
          <a:p>
            <a:r>
              <a:rPr lang="en-GB" sz="1200" kern="1200" dirty="0">
                <a:solidFill>
                  <a:srgbClr val="000000"/>
                </a:solidFill>
                <a:effectLst/>
                <a:latin typeface="Times New Roman" pitchFamily="18" charset="0"/>
                <a:ea typeface="+mn-ea"/>
                <a:cs typeface="+mn-cs"/>
              </a:rPr>
              <a:t>It then translates the plain text, English like commands, into a more concise intermediate format that is easier to execute on a computer.  Python can store this intermediate version in a file which is named after the original file but with a ‘.</a:t>
            </a:r>
            <a:r>
              <a:rPr lang="en-GB" sz="1200" kern="1200" dirty="0" err="1">
                <a:solidFill>
                  <a:srgbClr val="000000"/>
                </a:solidFill>
                <a:effectLst/>
                <a:latin typeface="Times New Roman" pitchFamily="18" charset="0"/>
                <a:ea typeface="+mn-ea"/>
                <a:cs typeface="+mn-cs"/>
              </a:rPr>
              <a:t>pyc</a:t>
            </a:r>
            <a:r>
              <a:rPr lang="en-GB" sz="1200" kern="1200" dirty="0">
                <a:solidFill>
                  <a:srgbClr val="000000"/>
                </a:solidFill>
                <a:effectLst/>
                <a:latin typeface="Times New Roman" pitchFamily="18" charset="0"/>
                <a:ea typeface="+mn-ea"/>
                <a:cs typeface="+mn-cs"/>
              </a:rPr>
              <a:t>’ extension instead of a ‘.</a:t>
            </a:r>
            <a:r>
              <a:rPr lang="en-GB" sz="1200" kern="1200" dirty="0" err="1">
                <a:solidFill>
                  <a:srgbClr val="000000"/>
                </a:solidFill>
                <a:effectLst/>
                <a:latin typeface="Times New Roman" pitchFamily="18" charset="0"/>
                <a:ea typeface="+mn-ea"/>
                <a:cs typeface="+mn-cs"/>
              </a:rPr>
              <a:t>py</a:t>
            </a:r>
            <a:r>
              <a:rPr lang="en-GB" sz="1200" kern="1200" dirty="0">
                <a:solidFill>
                  <a:srgbClr val="000000"/>
                </a:solidFill>
                <a:effectLst/>
                <a:latin typeface="Times New Roman" pitchFamily="18" charset="0"/>
                <a:ea typeface="+mn-ea"/>
                <a:cs typeface="+mn-cs"/>
              </a:rPr>
              <a:t>’ extension (the ‘c’ in the extension indicates it contains the compiled version of the code).</a:t>
            </a:r>
          </a:p>
          <a:p>
            <a:r>
              <a:rPr lang="en-GB" sz="1200" kern="1200" dirty="0">
                <a:solidFill>
                  <a:srgbClr val="000000"/>
                </a:solidFill>
                <a:effectLst/>
                <a:latin typeface="Times New Roman" pitchFamily="18" charset="0"/>
                <a:ea typeface="+mn-ea"/>
                <a:cs typeface="+mn-cs"/>
              </a:rPr>
              <a:t>The compiled intermediate version is then executed by the interpreter.</a:t>
            </a:r>
          </a:p>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6</a:t>
            </a:fld>
            <a:endParaRPr lang="en-GB"/>
          </a:p>
        </p:txBody>
      </p:sp>
    </p:spTree>
    <p:extLst>
      <p:ext uri="{BB962C8B-B14F-4D97-AF65-F5344CB8AC3E}">
        <p14:creationId xmlns:p14="http://schemas.microsoft.com/office/powerpoint/2010/main" val="607328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7</a:t>
            </a:fld>
            <a:endParaRPr lang="en-GB"/>
          </a:p>
        </p:txBody>
      </p:sp>
    </p:spTree>
    <p:extLst>
      <p:ext uri="{BB962C8B-B14F-4D97-AF65-F5344CB8AC3E}">
        <p14:creationId xmlns:p14="http://schemas.microsoft.com/office/powerpoint/2010/main" val="373924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8</a:t>
            </a:fld>
            <a:endParaRPr lang="en-GB"/>
          </a:p>
        </p:txBody>
      </p:sp>
    </p:spTree>
    <p:extLst>
      <p:ext uri="{BB962C8B-B14F-4D97-AF65-F5344CB8AC3E}">
        <p14:creationId xmlns:p14="http://schemas.microsoft.com/office/powerpoint/2010/main" val="2079004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itchFamily="18" charset="0"/>
              <a:buNone/>
              <a:tabLst/>
              <a:defRPr/>
            </a:pPr>
            <a:r>
              <a:rPr lang="en-GB" sz="1200" kern="1200" dirty="0">
                <a:solidFill>
                  <a:srgbClr val="000000"/>
                </a:solidFill>
                <a:effectLst/>
                <a:latin typeface="Times New Roman" pitchFamily="18" charset="0"/>
                <a:ea typeface="+mn-ea"/>
                <a:cs typeface="+mn-cs"/>
              </a:rPr>
              <a:t>By default Windows does not have the same concept. However, to prompt cross platform portability the Python Launcher for Windows can also support this style of operation. It allows scripts to indicate a preference for a specific Python version using the same #! (Shebang) format as Unix style operating systems. We can now indicate that the rest of the file should be interpreted as a Python script; if multiple versions of Python are installed this may require Python 3 to be explicitly specified. The launcher also understands how to translate the Unix version into Windows versions so that /</a:t>
            </a:r>
            <a:r>
              <a:rPr lang="en-GB" sz="1200" kern="1200" dirty="0" err="1">
                <a:solidFill>
                  <a:srgbClr val="000000"/>
                </a:solidFill>
                <a:effectLst/>
                <a:latin typeface="Times New Roman" pitchFamily="18" charset="0"/>
                <a:ea typeface="+mn-ea"/>
                <a:cs typeface="+mn-cs"/>
              </a:rPr>
              <a:t>usr</a:t>
            </a:r>
            <a:r>
              <a:rPr lang="en-GB" sz="1200" kern="1200" dirty="0">
                <a:solidFill>
                  <a:srgbClr val="000000"/>
                </a:solidFill>
                <a:effectLst/>
                <a:latin typeface="Times New Roman" pitchFamily="18" charset="0"/>
                <a:ea typeface="+mn-ea"/>
                <a:cs typeface="+mn-cs"/>
              </a:rPr>
              <a:t>/local/bin/python3 will be interpreted as indicating that python3 is required. </a:t>
            </a:r>
          </a:p>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10</a:t>
            </a:fld>
            <a:endParaRPr lang="en-GB"/>
          </a:p>
        </p:txBody>
      </p:sp>
    </p:spTree>
    <p:extLst>
      <p:ext uri="{BB962C8B-B14F-4D97-AF65-F5344CB8AC3E}">
        <p14:creationId xmlns:p14="http://schemas.microsoft.com/office/powerpoint/2010/main" val="1127662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IPython</a:t>
            </a:r>
            <a:r>
              <a:rPr lang="en-GB" dirty="0"/>
              <a:t> – Interactive Python originally for Python but now multi-language</a:t>
            </a:r>
          </a:p>
          <a:p>
            <a:endParaRPr lang="en-GB" dirty="0"/>
          </a:p>
          <a:p>
            <a:r>
              <a:rPr lang="en-GB" dirty="0"/>
              <a:t>can install </a:t>
            </a:r>
            <a:r>
              <a:rPr lang="en-GB" dirty="0" err="1"/>
              <a:t>jupyter</a:t>
            </a:r>
            <a:r>
              <a:rPr lang="en-GB" dirty="0"/>
              <a:t> with Anaconda (it comes bundled)</a:t>
            </a:r>
          </a:p>
          <a:p>
            <a:endParaRPr lang="en-GB" dirty="0"/>
          </a:p>
          <a:p>
            <a:r>
              <a:rPr lang="en-GB" dirty="0"/>
              <a:t>Or if already have Python installed can use pip</a:t>
            </a:r>
          </a:p>
          <a:p>
            <a:endParaRPr lang="en-GB" dirty="0"/>
          </a:p>
          <a:p>
            <a:r>
              <a:rPr lang="en-GB" sz="1200" b="0" i="0" kern="1200" dirty="0">
                <a:solidFill>
                  <a:srgbClr val="000000"/>
                </a:solidFill>
                <a:effectLst/>
                <a:latin typeface="Times New Roman" pitchFamily="18" charset="0"/>
                <a:ea typeface="+mn-ea"/>
                <a:cs typeface="+mn-cs"/>
              </a:rPr>
              <a:t>First, ensure that you have the latest pip; older versions may have trouble with some dependencies:</a:t>
            </a:r>
          </a:p>
          <a:p>
            <a:r>
              <a:rPr lang="en-GB" sz="1200" b="0" i="0" kern="1200" dirty="0">
                <a:solidFill>
                  <a:srgbClr val="000000"/>
                </a:solidFill>
                <a:effectLst/>
                <a:latin typeface="Times New Roman" pitchFamily="18" charset="0"/>
                <a:ea typeface="+mn-ea"/>
                <a:cs typeface="+mn-cs"/>
              </a:rPr>
              <a:t>pip3 install --upgrade pip </a:t>
            </a:r>
          </a:p>
          <a:p>
            <a:r>
              <a:rPr lang="en-GB" sz="1200" b="0" i="0" kern="1200" dirty="0">
                <a:solidFill>
                  <a:srgbClr val="000000"/>
                </a:solidFill>
                <a:effectLst/>
                <a:latin typeface="Times New Roman" pitchFamily="18" charset="0"/>
                <a:ea typeface="+mn-ea"/>
                <a:cs typeface="+mn-cs"/>
              </a:rPr>
              <a:t>Then install the Jupyter Notebook using:</a:t>
            </a:r>
          </a:p>
          <a:p>
            <a:r>
              <a:rPr lang="en-GB" sz="1200" b="0" i="0" kern="1200" dirty="0">
                <a:solidFill>
                  <a:srgbClr val="000000"/>
                </a:solidFill>
                <a:effectLst/>
                <a:latin typeface="Times New Roman" pitchFamily="18" charset="0"/>
                <a:ea typeface="+mn-ea"/>
                <a:cs typeface="+mn-cs"/>
              </a:rPr>
              <a:t>pip3 install </a:t>
            </a:r>
            <a:r>
              <a:rPr lang="en-GB" sz="1200" b="0" i="0" kern="1200" dirty="0" err="1">
                <a:solidFill>
                  <a:srgbClr val="000000"/>
                </a:solidFill>
                <a:effectLst/>
                <a:latin typeface="Times New Roman" pitchFamily="18" charset="0"/>
                <a:ea typeface="+mn-ea"/>
                <a:cs typeface="+mn-cs"/>
              </a:rPr>
              <a:t>jupyter</a:t>
            </a:r>
            <a:endParaRPr lang="en-GB" sz="1200" b="0" i="0" kern="1200" dirty="0">
              <a:solidFill>
                <a:srgbClr val="000000"/>
              </a:solidFill>
              <a:effectLst/>
              <a:latin typeface="Times New Roman" pitchFamily="18" charset="0"/>
              <a:ea typeface="+mn-ea"/>
              <a:cs typeface="+mn-cs"/>
            </a:endParaRPr>
          </a:p>
          <a:p>
            <a:endParaRPr lang="en-GB"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13</a:t>
            </a:fld>
            <a:endParaRPr lang="en-GB"/>
          </a:p>
        </p:txBody>
      </p:sp>
    </p:spTree>
    <p:extLst>
      <p:ext uri="{BB962C8B-B14F-4D97-AF65-F5344CB8AC3E}">
        <p14:creationId xmlns:p14="http://schemas.microsoft.com/office/powerpoint/2010/main" val="996264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Select menu option New Python3 notebook</a:t>
            </a:r>
          </a:p>
          <a:p>
            <a:endParaRPr lang="en-GB" dirty="0"/>
          </a:p>
          <a:p>
            <a:r>
              <a:rPr lang="en-GB" dirty="0"/>
              <a:t>Starts up a notebook server in the back ground</a:t>
            </a:r>
          </a:p>
          <a:p>
            <a:endParaRPr lang="en-GB"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14</a:t>
            </a:fld>
            <a:endParaRPr lang="en-GB"/>
          </a:p>
        </p:txBody>
      </p:sp>
    </p:spTree>
    <p:extLst>
      <p:ext uri="{BB962C8B-B14F-4D97-AF65-F5344CB8AC3E}">
        <p14:creationId xmlns:p14="http://schemas.microsoft.com/office/powerpoint/2010/main" val="3537862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19</a:t>
            </a:fld>
            <a:endParaRPr lang="en-GB"/>
          </a:p>
        </p:txBody>
      </p:sp>
    </p:spTree>
    <p:extLst>
      <p:ext uri="{BB962C8B-B14F-4D97-AF65-F5344CB8AC3E}">
        <p14:creationId xmlns:p14="http://schemas.microsoft.com/office/powerpoint/2010/main" val="3408686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20</a:t>
            </a:fld>
            <a:endParaRPr lang="en-GB"/>
          </a:p>
        </p:txBody>
      </p:sp>
    </p:spTree>
    <p:extLst>
      <p:ext uri="{BB962C8B-B14F-4D97-AF65-F5344CB8AC3E}">
        <p14:creationId xmlns:p14="http://schemas.microsoft.com/office/powerpoint/2010/main" val="2313000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04/12/2023</a:t>
            </a:r>
          </a:p>
        </p:txBody>
      </p:sp>
      <p:sp>
        <p:nvSpPr>
          <p:cNvPr id="5"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5"/>
          <p:cNvSpPr>
            <a:spLocks noGrp="1" noChangeArrowheads="1"/>
          </p:cNvSpPr>
          <p:nvPr>
            <p:ph type="sldNum" idx="12"/>
          </p:nvPr>
        </p:nvSpPr>
        <p:spPr>
          <a:ln/>
        </p:spPr>
        <p:txBody>
          <a:bodyPr/>
          <a:lstStyle>
            <a:lvl1pPr>
              <a:defRPr/>
            </a:lvl1pPr>
          </a:lstStyle>
          <a:p>
            <a:pPr>
              <a:defRPr/>
            </a:pPr>
            <a:fld id="{32DAA5FB-1A88-4438-BFBB-9BBB90E53102}" type="slidenum">
              <a:rPr lang="en-GB"/>
              <a:pPr>
                <a:defRPr/>
              </a:pPr>
              <a:t>‹#›</a:t>
            </a:fld>
            <a:endParaRPr lang="en-GB"/>
          </a:p>
        </p:txBody>
      </p:sp>
    </p:spTree>
    <p:extLst>
      <p:ext uri="{BB962C8B-B14F-4D97-AF65-F5344CB8AC3E}">
        <p14:creationId xmlns:p14="http://schemas.microsoft.com/office/powerpoint/2010/main" val="225298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04/12/2023</a:t>
            </a:r>
          </a:p>
        </p:txBody>
      </p:sp>
      <p:sp>
        <p:nvSpPr>
          <p:cNvPr id="5"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5"/>
          <p:cNvSpPr>
            <a:spLocks noGrp="1" noChangeArrowheads="1"/>
          </p:cNvSpPr>
          <p:nvPr>
            <p:ph type="sldNum" idx="12"/>
          </p:nvPr>
        </p:nvSpPr>
        <p:spPr>
          <a:ln/>
        </p:spPr>
        <p:txBody>
          <a:bodyPr/>
          <a:lstStyle>
            <a:lvl1pPr>
              <a:defRPr/>
            </a:lvl1pPr>
          </a:lstStyle>
          <a:p>
            <a:pPr>
              <a:defRPr/>
            </a:pPr>
            <a:fld id="{C415734D-DD4C-4AFE-A48C-C042F044E4BA}" type="slidenum">
              <a:rPr lang="en-GB"/>
              <a:pPr>
                <a:defRPr/>
              </a:pPr>
              <a:t>‹#›</a:t>
            </a:fld>
            <a:endParaRPr lang="en-GB"/>
          </a:p>
        </p:txBody>
      </p:sp>
    </p:spTree>
    <p:extLst>
      <p:ext uri="{BB962C8B-B14F-4D97-AF65-F5344CB8AC3E}">
        <p14:creationId xmlns:p14="http://schemas.microsoft.com/office/powerpoint/2010/main" val="701612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7814"/>
            <a:ext cx="2227131"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277814"/>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04/12/2023</a:t>
            </a:r>
          </a:p>
        </p:txBody>
      </p:sp>
      <p:sp>
        <p:nvSpPr>
          <p:cNvPr id="5"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5"/>
          <p:cNvSpPr>
            <a:spLocks noGrp="1" noChangeArrowheads="1"/>
          </p:cNvSpPr>
          <p:nvPr>
            <p:ph type="sldNum" idx="12"/>
          </p:nvPr>
        </p:nvSpPr>
        <p:spPr>
          <a:ln/>
        </p:spPr>
        <p:txBody>
          <a:bodyPr/>
          <a:lstStyle>
            <a:lvl1pPr>
              <a:defRPr/>
            </a:lvl1pPr>
          </a:lstStyle>
          <a:p>
            <a:pPr>
              <a:defRPr/>
            </a:pPr>
            <a:fld id="{6308A648-AA13-472B-B8F8-A061FAD94862}" type="slidenum">
              <a:rPr lang="en-GB"/>
              <a:pPr>
                <a:defRPr/>
              </a:pPr>
              <a:t>‹#›</a:t>
            </a:fld>
            <a:endParaRPr lang="en-GB"/>
          </a:p>
        </p:txBody>
      </p:sp>
    </p:spTree>
    <p:extLst>
      <p:ext uri="{BB962C8B-B14F-4D97-AF65-F5344CB8AC3E}">
        <p14:creationId xmlns:p14="http://schemas.microsoft.com/office/powerpoint/2010/main" val="3654577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04/12/2023</a:t>
            </a:r>
          </a:p>
        </p:txBody>
      </p:sp>
      <p:sp>
        <p:nvSpPr>
          <p:cNvPr id="5"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4"/>
          <p:cNvSpPr>
            <a:spLocks noGrp="1" noChangeArrowheads="1"/>
          </p:cNvSpPr>
          <p:nvPr>
            <p:ph type="sldNum" idx="12"/>
          </p:nvPr>
        </p:nvSpPr>
        <p:spPr>
          <a:ln/>
        </p:spPr>
        <p:txBody>
          <a:bodyPr/>
          <a:lstStyle>
            <a:lvl1pPr>
              <a:defRPr/>
            </a:lvl1pPr>
          </a:lstStyle>
          <a:p>
            <a:pPr>
              <a:defRPr/>
            </a:pPr>
            <a:fld id="{C9331D7C-3F02-481D-A2CB-CE756043E4B9}" type="slidenum">
              <a:rPr lang="en-GB"/>
              <a:pPr>
                <a:defRPr/>
              </a:pPr>
              <a:t>‹#›</a:t>
            </a:fld>
            <a:endParaRPr lang="en-GB"/>
          </a:p>
        </p:txBody>
      </p:sp>
    </p:spTree>
    <p:extLst>
      <p:ext uri="{BB962C8B-B14F-4D97-AF65-F5344CB8AC3E}">
        <p14:creationId xmlns:p14="http://schemas.microsoft.com/office/powerpoint/2010/main" val="1199297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04/12/2023</a:t>
            </a:r>
          </a:p>
        </p:txBody>
      </p:sp>
      <p:sp>
        <p:nvSpPr>
          <p:cNvPr id="5"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4"/>
          <p:cNvSpPr>
            <a:spLocks noGrp="1" noChangeArrowheads="1"/>
          </p:cNvSpPr>
          <p:nvPr>
            <p:ph type="sldNum" idx="12"/>
          </p:nvPr>
        </p:nvSpPr>
        <p:spPr>
          <a:ln/>
        </p:spPr>
        <p:txBody>
          <a:bodyPr/>
          <a:lstStyle>
            <a:lvl1pPr>
              <a:defRPr/>
            </a:lvl1pPr>
          </a:lstStyle>
          <a:p>
            <a:pPr>
              <a:defRPr/>
            </a:pPr>
            <a:fld id="{42C999C5-CA01-4C37-9A77-0BC9D4DCC8E0}" type="slidenum">
              <a:rPr lang="en-GB"/>
              <a:pPr>
                <a:defRPr/>
              </a:pPr>
              <a:t>‹#›</a:t>
            </a:fld>
            <a:endParaRPr lang="en-GB"/>
          </a:p>
        </p:txBody>
      </p:sp>
    </p:spTree>
    <p:extLst>
      <p:ext uri="{BB962C8B-B14F-4D97-AF65-F5344CB8AC3E}">
        <p14:creationId xmlns:p14="http://schemas.microsoft.com/office/powerpoint/2010/main" val="1397730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idx="10"/>
          </p:nvPr>
        </p:nvSpPr>
        <p:spPr>
          <a:ln/>
        </p:spPr>
        <p:txBody>
          <a:bodyPr/>
          <a:lstStyle>
            <a:lvl1pPr>
              <a:defRPr/>
            </a:lvl1pPr>
          </a:lstStyle>
          <a:p>
            <a:pPr>
              <a:defRPr/>
            </a:pPr>
            <a:r>
              <a:rPr lang="en-GB"/>
              <a:t>04/12/2023</a:t>
            </a:r>
          </a:p>
        </p:txBody>
      </p:sp>
      <p:sp>
        <p:nvSpPr>
          <p:cNvPr id="5"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4"/>
          <p:cNvSpPr>
            <a:spLocks noGrp="1" noChangeArrowheads="1"/>
          </p:cNvSpPr>
          <p:nvPr>
            <p:ph type="sldNum" idx="12"/>
          </p:nvPr>
        </p:nvSpPr>
        <p:spPr>
          <a:ln/>
        </p:spPr>
        <p:txBody>
          <a:bodyPr/>
          <a:lstStyle>
            <a:lvl1pPr>
              <a:defRPr/>
            </a:lvl1pPr>
          </a:lstStyle>
          <a:p>
            <a:pPr>
              <a:defRPr/>
            </a:pPr>
            <a:fld id="{C3EECA9A-3BFE-4494-AE79-033AB3181B42}" type="slidenum">
              <a:rPr lang="en-GB"/>
              <a:pPr>
                <a:defRPr/>
              </a:pPr>
              <a:t>‹#›</a:t>
            </a:fld>
            <a:endParaRPr lang="en-GB"/>
          </a:p>
        </p:txBody>
      </p:sp>
    </p:spTree>
    <p:extLst>
      <p:ext uri="{BB962C8B-B14F-4D97-AF65-F5344CB8AC3E}">
        <p14:creationId xmlns:p14="http://schemas.microsoft.com/office/powerpoint/2010/main" val="938933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4964"/>
            <a:ext cx="4373431"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3831" y="1604964"/>
            <a:ext cx="437515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2"/>
          <p:cNvSpPr>
            <a:spLocks noGrp="1" noChangeArrowheads="1"/>
          </p:cNvSpPr>
          <p:nvPr>
            <p:ph type="dt" idx="10"/>
          </p:nvPr>
        </p:nvSpPr>
        <p:spPr>
          <a:ln/>
        </p:spPr>
        <p:txBody>
          <a:bodyPr/>
          <a:lstStyle>
            <a:lvl1pPr>
              <a:defRPr/>
            </a:lvl1pPr>
          </a:lstStyle>
          <a:p>
            <a:pPr>
              <a:defRPr/>
            </a:pPr>
            <a:r>
              <a:rPr lang="en-GB"/>
              <a:t>04/12/2023</a:t>
            </a:r>
          </a:p>
        </p:txBody>
      </p:sp>
      <p:sp>
        <p:nvSpPr>
          <p:cNvPr id="6"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4"/>
          <p:cNvSpPr>
            <a:spLocks noGrp="1" noChangeArrowheads="1"/>
          </p:cNvSpPr>
          <p:nvPr>
            <p:ph type="sldNum" idx="12"/>
          </p:nvPr>
        </p:nvSpPr>
        <p:spPr>
          <a:ln/>
        </p:spPr>
        <p:txBody>
          <a:bodyPr/>
          <a:lstStyle>
            <a:lvl1pPr>
              <a:defRPr/>
            </a:lvl1pPr>
          </a:lstStyle>
          <a:p>
            <a:pPr>
              <a:defRPr/>
            </a:pPr>
            <a:fld id="{78055E91-4FFC-497B-9460-CB8D1F1E6E67}" type="slidenum">
              <a:rPr lang="en-GB"/>
              <a:pPr>
                <a:defRPr/>
              </a:pPr>
              <a:t>‹#›</a:t>
            </a:fld>
            <a:endParaRPr lang="en-GB"/>
          </a:p>
        </p:txBody>
      </p:sp>
    </p:spTree>
    <p:extLst>
      <p:ext uri="{BB962C8B-B14F-4D97-AF65-F5344CB8AC3E}">
        <p14:creationId xmlns:p14="http://schemas.microsoft.com/office/powerpoint/2010/main" val="182572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2"/>
          <p:cNvSpPr>
            <a:spLocks noGrp="1" noChangeArrowheads="1"/>
          </p:cNvSpPr>
          <p:nvPr>
            <p:ph type="dt" idx="10"/>
          </p:nvPr>
        </p:nvSpPr>
        <p:spPr>
          <a:ln/>
        </p:spPr>
        <p:txBody>
          <a:bodyPr/>
          <a:lstStyle>
            <a:lvl1pPr>
              <a:defRPr/>
            </a:lvl1pPr>
          </a:lstStyle>
          <a:p>
            <a:pPr>
              <a:defRPr/>
            </a:pPr>
            <a:r>
              <a:rPr lang="en-GB"/>
              <a:t>04/12/2023</a:t>
            </a:r>
          </a:p>
        </p:txBody>
      </p:sp>
      <p:sp>
        <p:nvSpPr>
          <p:cNvPr id="8"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9" name="Rectangle 4"/>
          <p:cNvSpPr>
            <a:spLocks noGrp="1" noChangeArrowheads="1"/>
          </p:cNvSpPr>
          <p:nvPr>
            <p:ph type="sldNum" idx="12"/>
          </p:nvPr>
        </p:nvSpPr>
        <p:spPr>
          <a:ln/>
        </p:spPr>
        <p:txBody>
          <a:bodyPr/>
          <a:lstStyle>
            <a:lvl1pPr>
              <a:defRPr/>
            </a:lvl1pPr>
          </a:lstStyle>
          <a:p>
            <a:pPr>
              <a:defRPr/>
            </a:pPr>
            <a:fld id="{59E5E714-687B-490B-BC5F-848B0211A5D9}" type="slidenum">
              <a:rPr lang="en-GB"/>
              <a:pPr>
                <a:defRPr/>
              </a:pPr>
              <a:t>‹#›</a:t>
            </a:fld>
            <a:endParaRPr lang="en-GB"/>
          </a:p>
        </p:txBody>
      </p:sp>
    </p:spTree>
    <p:extLst>
      <p:ext uri="{BB962C8B-B14F-4D97-AF65-F5344CB8AC3E}">
        <p14:creationId xmlns:p14="http://schemas.microsoft.com/office/powerpoint/2010/main" val="2989462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2"/>
          <p:cNvSpPr>
            <a:spLocks noGrp="1" noChangeArrowheads="1"/>
          </p:cNvSpPr>
          <p:nvPr>
            <p:ph type="dt" idx="10"/>
          </p:nvPr>
        </p:nvSpPr>
        <p:spPr>
          <a:ln/>
        </p:spPr>
        <p:txBody>
          <a:bodyPr/>
          <a:lstStyle>
            <a:lvl1pPr>
              <a:defRPr/>
            </a:lvl1pPr>
          </a:lstStyle>
          <a:p>
            <a:pPr>
              <a:defRPr/>
            </a:pPr>
            <a:r>
              <a:rPr lang="en-GB"/>
              <a:t>04/12/2023</a:t>
            </a:r>
          </a:p>
        </p:txBody>
      </p:sp>
      <p:sp>
        <p:nvSpPr>
          <p:cNvPr id="4"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5" name="Rectangle 4"/>
          <p:cNvSpPr>
            <a:spLocks noGrp="1" noChangeArrowheads="1"/>
          </p:cNvSpPr>
          <p:nvPr>
            <p:ph type="sldNum" idx="12"/>
          </p:nvPr>
        </p:nvSpPr>
        <p:spPr>
          <a:ln/>
        </p:spPr>
        <p:txBody>
          <a:bodyPr/>
          <a:lstStyle>
            <a:lvl1pPr>
              <a:defRPr/>
            </a:lvl1pPr>
          </a:lstStyle>
          <a:p>
            <a:pPr>
              <a:defRPr/>
            </a:pPr>
            <a:fld id="{3DBA0F8F-584F-4FE6-8B99-D18FEFDE6023}" type="slidenum">
              <a:rPr lang="en-GB"/>
              <a:pPr>
                <a:defRPr/>
              </a:pPr>
              <a:t>‹#›</a:t>
            </a:fld>
            <a:endParaRPr lang="en-GB"/>
          </a:p>
        </p:txBody>
      </p:sp>
    </p:spTree>
    <p:extLst>
      <p:ext uri="{BB962C8B-B14F-4D97-AF65-F5344CB8AC3E}">
        <p14:creationId xmlns:p14="http://schemas.microsoft.com/office/powerpoint/2010/main" val="3786565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idx="10"/>
          </p:nvPr>
        </p:nvSpPr>
        <p:spPr>
          <a:ln/>
        </p:spPr>
        <p:txBody>
          <a:bodyPr/>
          <a:lstStyle>
            <a:lvl1pPr>
              <a:defRPr/>
            </a:lvl1pPr>
          </a:lstStyle>
          <a:p>
            <a:pPr>
              <a:defRPr/>
            </a:pPr>
            <a:r>
              <a:rPr lang="en-GB"/>
              <a:t>04/12/2023</a:t>
            </a:r>
          </a:p>
        </p:txBody>
      </p:sp>
      <p:sp>
        <p:nvSpPr>
          <p:cNvPr id="3"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4" name="Rectangle 4"/>
          <p:cNvSpPr>
            <a:spLocks noGrp="1" noChangeArrowheads="1"/>
          </p:cNvSpPr>
          <p:nvPr>
            <p:ph type="sldNum" idx="12"/>
          </p:nvPr>
        </p:nvSpPr>
        <p:spPr>
          <a:ln/>
        </p:spPr>
        <p:txBody>
          <a:bodyPr/>
          <a:lstStyle>
            <a:lvl1pPr>
              <a:defRPr/>
            </a:lvl1pPr>
          </a:lstStyle>
          <a:p>
            <a:pPr>
              <a:defRPr/>
            </a:pPr>
            <a:fld id="{6CDBC1AD-34F6-412E-A983-7210815D5126}" type="slidenum">
              <a:rPr lang="en-GB"/>
              <a:pPr>
                <a:defRPr/>
              </a:pPr>
              <a:t>‹#›</a:t>
            </a:fld>
            <a:endParaRPr lang="en-GB"/>
          </a:p>
        </p:txBody>
      </p:sp>
    </p:spTree>
    <p:extLst>
      <p:ext uri="{BB962C8B-B14F-4D97-AF65-F5344CB8AC3E}">
        <p14:creationId xmlns:p14="http://schemas.microsoft.com/office/powerpoint/2010/main" val="839905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ln/>
        </p:spPr>
        <p:txBody>
          <a:bodyPr/>
          <a:lstStyle>
            <a:lvl1pPr>
              <a:defRPr/>
            </a:lvl1pPr>
          </a:lstStyle>
          <a:p>
            <a:pPr>
              <a:defRPr/>
            </a:pPr>
            <a:r>
              <a:rPr lang="en-GB"/>
              <a:t>04/12/2023</a:t>
            </a:r>
          </a:p>
        </p:txBody>
      </p:sp>
      <p:sp>
        <p:nvSpPr>
          <p:cNvPr id="6"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4"/>
          <p:cNvSpPr>
            <a:spLocks noGrp="1" noChangeArrowheads="1"/>
          </p:cNvSpPr>
          <p:nvPr>
            <p:ph type="sldNum" idx="12"/>
          </p:nvPr>
        </p:nvSpPr>
        <p:spPr>
          <a:ln/>
        </p:spPr>
        <p:txBody>
          <a:bodyPr/>
          <a:lstStyle>
            <a:lvl1pPr>
              <a:defRPr/>
            </a:lvl1pPr>
          </a:lstStyle>
          <a:p>
            <a:pPr>
              <a:defRPr/>
            </a:pPr>
            <a:fld id="{25EBC6ED-34ED-4D17-86C5-68EFDB043C15}" type="slidenum">
              <a:rPr lang="en-GB"/>
              <a:pPr>
                <a:defRPr/>
              </a:pPr>
              <a:t>‹#›</a:t>
            </a:fld>
            <a:endParaRPr lang="en-GB"/>
          </a:p>
        </p:txBody>
      </p:sp>
    </p:spTree>
    <p:extLst>
      <p:ext uri="{BB962C8B-B14F-4D97-AF65-F5344CB8AC3E}">
        <p14:creationId xmlns:p14="http://schemas.microsoft.com/office/powerpoint/2010/main" val="389526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04/12/2023</a:t>
            </a:r>
          </a:p>
        </p:txBody>
      </p:sp>
      <p:sp>
        <p:nvSpPr>
          <p:cNvPr id="5"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5"/>
          <p:cNvSpPr>
            <a:spLocks noGrp="1" noChangeArrowheads="1"/>
          </p:cNvSpPr>
          <p:nvPr>
            <p:ph type="sldNum" idx="12"/>
          </p:nvPr>
        </p:nvSpPr>
        <p:spPr>
          <a:ln/>
        </p:spPr>
        <p:txBody>
          <a:bodyPr/>
          <a:lstStyle>
            <a:lvl1pPr>
              <a:defRPr/>
            </a:lvl1pPr>
          </a:lstStyle>
          <a:p>
            <a:pPr>
              <a:defRPr/>
            </a:pPr>
            <a:fld id="{18317CFC-9530-4DD8-A082-6933CE16E3A3}" type="slidenum">
              <a:rPr lang="en-GB"/>
              <a:pPr>
                <a:defRPr/>
              </a:pPr>
              <a:t>‹#›</a:t>
            </a:fld>
            <a:endParaRPr lang="en-GB"/>
          </a:p>
        </p:txBody>
      </p:sp>
    </p:spTree>
    <p:extLst>
      <p:ext uri="{BB962C8B-B14F-4D97-AF65-F5344CB8AC3E}">
        <p14:creationId xmlns:p14="http://schemas.microsoft.com/office/powerpoint/2010/main" val="32431564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ln/>
        </p:spPr>
        <p:txBody>
          <a:bodyPr/>
          <a:lstStyle>
            <a:lvl1pPr>
              <a:defRPr/>
            </a:lvl1pPr>
          </a:lstStyle>
          <a:p>
            <a:pPr>
              <a:defRPr/>
            </a:pPr>
            <a:r>
              <a:rPr lang="en-GB"/>
              <a:t>04/12/2023</a:t>
            </a:r>
          </a:p>
        </p:txBody>
      </p:sp>
      <p:sp>
        <p:nvSpPr>
          <p:cNvPr id="6"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4"/>
          <p:cNvSpPr>
            <a:spLocks noGrp="1" noChangeArrowheads="1"/>
          </p:cNvSpPr>
          <p:nvPr>
            <p:ph type="sldNum" idx="12"/>
          </p:nvPr>
        </p:nvSpPr>
        <p:spPr>
          <a:ln/>
        </p:spPr>
        <p:txBody>
          <a:bodyPr/>
          <a:lstStyle>
            <a:lvl1pPr>
              <a:defRPr/>
            </a:lvl1pPr>
          </a:lstStyle>
          <a:p>
            <a:pPr>
              <a:defRPr/>
            </a:pPr>
            <a:fld id="{FCB58291-C605-4591-98C4-EA212E382319}" type="slidenum">
              <a:rPr lang="en-GB"/>
              <a:pPr>
                <a:defRPr/>
              </a:pPr>
              <a:t>‹#›</a:t>
            </a:fld>
            <a:endParaRPr lang="en-GB"/>
          </a:p>
        </p:txBody>
      </p:sp>
    </p:spTree>
    <p:extLst>
      <p:ext uri="{BB962C8B-B14F-4D97-AF65-F5344CB8AC3E}">
        <p14:creationId xmlns:p14="http://schemas.microsoft.com/office/powerpoint/2010/main" val="505596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04/12/2023</a:t>
            </a:r>
          </a:p>
        </p:txBody>
      </p:sp>
      <p:sp>
        <p:nvSpPr>
          <p:cNvPr id="5"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4"/>
          <p:cNvSpPr>
            <a:spLocks noGrp="1" noChangeArrowheads="1"/>
          </p:cNvSpPr>
          <p:nvPr>
            <p:ph type="sldNum" idx="12"/>
          </p:nvPr>
        </p:nvSpPr>
        <p:spPr>
          <a:ln/>
        </p:spPr>
        <p:txBody>
          <a:bodyPr/>
          <a:lstStyle>
            <a:lvl1pPr>
              <a:defRPr/>
            </a:lvl1pPr>
          </a:lstStyle>
          <a:p>
            <a:pPr>
              <a:defRPr/>
            </a:pPr>
            <a:fld id="{52F961CE-61F8-4BC5-8BB3-B0A0F0B4CAB5}" type="slidenum">
              <a:rPr lang="en-GB"/>
              <a:pPr>
                <a:defRPr/>
              </a:pPr>
              <a:t>‹#›</a:t>
            </a:fld>
            <a:endParaRPr lang="en-GB"/>
          </a:p>
        </p:txBody>
      </p:sp>
    </p:spTree>
    <p:extLst>
      <p:ext uri="{BB962C8B-B14F-4D97-AF65-F5344CB8AC3E}">
        <p14:creationId xmlns:p14="http://schemas.microsoft.com/office/powerpoint/2010/main" val="38561860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685800"/>
            <a:ext cx="2227131" cy="544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685800"/>
            <a:ext cx="6521450" cy="544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04/12/2023</a:t>
            </a:r>
          </a:p>
        </p:txBody>
      </p:sp>
      <p:sp>
        <p:nvSpPr>
          <p:cNvPr id="5"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4"/>
          <p:cNvSpPr>
            <a:spLocks noGrp="1" noChangeArrowheads="1"/>
          </p:cNvSpPr>
          <p:nvPr>
            <p:ph type="sldNum" idx="12"/>
          </p:nvPr>
        </p:nvSpPr>
        <p:spPr>
          <a:ln/>
        </p:spPr>
        <p:txBody>
          <a:bodyPr/>
          <a:lstStyle>
            <a:lvl1pPr>
              <a:defRPr/>
            </a:lvl1pPr>
          </a:lstStyle>
          <a:p>
            <a:pPr>
              <a:defRPr/>
            </a:pPr>
            <a:fld id="{EAA37626-AC2C-4FBA-AD1A-B46461F8D700}" type="slidenum">
              <a:rPr lang="en-GB"/>
              <a:pPr>
                <a:defRPr/>
              </a:pPr>
              <a:t>‹#›</a:t>
            </a:fld>
            <a:endParaRPr lang="en-GB"/>
          </a:p>
        </p:txBody>
      </p:sp>
    </p:spTree>
    <p:extLst>
      <p:ext uri="{BB962C8B-B14F-4D97-AF65-F5344CB8AC3E}">
        <p14:creationId xmlns:p14="http://schemas.microsoft.com/office/powerpoint/2010/main" val="1389156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42950" y="685801"/>
            <a:ext cx="8418381" cy="2125663"/>
          </a:xfrm>
        </p:spPr>
        <p:txBody>
          <a:bodyPr/>
          <a:lstStyle/>
          <a:p>
            <a:r>
              <a:rPr lang="en-US"/>
              <a:t>Click to edit Master title style</a:t>
            </a:r>
            <a:endParaRPr lang="en-GB"/>
          </a:p>
        </p:txBody>
      </p:sp>
      <p:sp>
        <p:nvSpPr>
          <p:cNvPr id="3" name="Rectangle 2"/>
          <p:cNvSpPr>
            <a:spLocks noGrp="1" noChangeArrowheads="1"/>
          </p:cNvSpPr>
          <p:nvPr>
            <p:ph type="dt" idx="10"/>
          </p:nvPr>
        </p:nvSpPr>
        <p:spPr>
          <a:ln/>
        </p:spPr>
        <p:txBody>
          <a:bodyPr/>
          <a:lstStyle>
            <a:lvl1pPr>
              <a:defRPr/>
            </a:lvl1pPr>
          </a:lstStyle>
          <a:p>
            <a:pPr>
              <a:defRPr/>
            </a:pPr>
            <a:r>
              <a:rPr lang="en-GB"/>
              <a:t>04/12/2023</a:t>
            </a:r>
          </a:p>
        </p:txBody>
      </p:sp>
      <p:sp>
        <p:nvSpPr>
          <p:cNvPr id="4" name="Rectangle 3"/>
          <p:cNvSpPr>
            <a:spLocks noGrp="1" noChangeArrowheads="1"/>
          </p:cNvSpPr>
          <p:nvPr>
            <p:ph type="ftr" idx="11"/>
          </p:nvPr>
        </p:nvSpPr>
        <p:spPr>
          <a:ln/>
        </p:spPr>
        <p:txBody>
          <a:bodyPr/>
          <a:lstStyle>
            <a:lvl1pPr>
              <a:defRPr/>
            </a:lvl1pPr>
          </a:lstStyle>
          <a:p>
            <a:pPr>
              <a:defRPr/>
            </a:pPr>
            <a:r>
              <a:rPr lang="en-GB"/>
              <a:t>python envs</a:t>
            </a:r>
          </a:p>
        </p:txBody>
      </p:sp>
      <p:sp>
        <p:nvSpPr>
          <p:cNvPr id="5" name="Rectangle 4"/>
          <p:cNvSpPr>
            <a:spLocks noGrp="1" noChangeArrowheads="1"/>
          </p:cNvSpPr>
          <p:nvPr>
            <p:ph type="sldNum" idx="12"/>
          </p:nvPr>
        </p:nvSpPr>
        <p:spPr>
          <a:ln/>
        </p:spPr>
        <p:txBody>
          <a:bodyPr/>
          <a:lstStyle>
            <a:lvl1pPr>
              <a:defRPr/>
            </a:lvl1pPr>
          </a:lstStyle>
          <a:p>
            <a:pPr>
              <a:defRPr/>
            </a:pPr>
            <a:fld id="{D1D173BD-EAA9-43F3-A181-9BB25AB1E925}" type="slidenum">
              <a:rPr lang="en-GB"/>
              <a:pPr>
                <a:defRPr/>
              </a:pPr>
              <a:t>‹#›</a:t>
            </a:fld>
            <a:endParaRPr lang="en-GB"/>
          </a:p>
        </p:txBody>
      </p:sp>
    </p:spTree>
    <p:extLst>
      <p:ext uri="{BB962C8B-B14F-4D97-AF65-F5344CB8AC3E}">
        <p14:creationId xmlns:p14="http://schemas.microsoft.com/office/powerpoint/2010/main" val="1777183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r>
              <a:rPr lang="en-GB"/>
              <a:t>04/12/2023</a:t>
            </a:r>
          </a:p>
        </p:txBody>
      </p:sp>
      <p:sp>
        <p:nvSpPr>
          <p:cNvPr id="5"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6" name="Rectangle 5"/>
          <p:cNvSpPr>
            <a:spLocks noGrp="1" noChangeArrowheads="1"/>
          </p:cNvSpPr>
          <p:nvPr>
            <p:ph type="sldNum" idx="12"/>
          </p:nvPr>
        </p:nvSpPr>
        <p:spPr>
          <a:ln/>
        </p:spPr>
        <p:txBody>
          <a:bodyPr/>
          <a:lstStyle>
            <a:lvl1pPr>
              <a:defRPr/>
            </a:lvl1pPr>
          </a:lstStyle>
          <a:p>
            <a:pPr>
              <a:defRPr/>
            </a:pPr>
            <a:fld id="{E18FDBB7-AE6C-44A4-9354-E420422B6D92}" type="slidenum">
              <a:rPr lang="en-GB"/>
              <a:pPr>
                <a:defRPr/>
              </a:pPr>
              <a:t>‹#›</a:t>
            </a:fld>
            <a:endParaRPr lang="en-GB"/>
          </a:p>
        </p:txBody>
      </p:sp>
    </p:spTree>
    <p:extLst>
      <p:ext uri="{BB962C8B-B14F-4D97-AF65-F5344CB8AC3E}">
        <p14:creationId xmlns:p14="http://schemas.microsoft.com/office/powerpoint/2010/main" val="2572530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0200"/>
            <a:ext cx="4373431"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3831" y="1600200"/>
            <a:ext cx="4375150"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3"/>
          <p:cNvSpPr>
            <a:spLocks noGrp="1" noChangeArrowheads="1"/>
          </p:cNvSpPr>
          <p:nvPr>
            <p:ph type="dt" idx="10"/>
          </p:nvPr>
        </p:nvSpPr>
        <p:spPr>
          <a:ln/>
        </p:spPr>
        <p:txBody>
          <a:bodyPr/>
          <a:lstStyle>
            <a:lvl1pPr>
              <a:defRPr/>
            </a:lvl1pPr>
          </a:lstStyle>
          <a:p>
            <a:pPr>
              <a:defRPr/>
            </a:pPr>
            <a:r>
              <a:rPr lang="en-GB"/>
              <a:t>04/12/2023</a:t>
            </a:r>
          </a:p>
        </p:txBody>
      </p:sp>
      <p:sp>
        <p:nvSpPr>
          <p:cNvPr id="6"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5"/>
          <p:cNvSpPr>
            <a:spLocks noGrp="1" noChangeArrowheads="1"/>
          </p:cNvSpPr>
          <p:nvPr>
            <p:ph type="sldNum" idx="12"/>
          </p:nvPr>
        </p:nvSpPr>
        <p:spPr>
          <a:ln/>
        </p:spPr>
        <p:txBody>
          <a:bodyPr/>
          <a:lstStyle>
            <a:lvl1pPr>
              <a:defRPr/>
            </a:lvl1pPr>
          </a:lstStyle>
          <a:p>
            <a:pPr>
              <a:defRPr/>
            </a:pPr>
            <a:fld id="{E5891112-9BC8-4B82-B6DA-AD3952AEF20D}" type="slidenum">
              <a:rPr lang="en-GB"/>
              <a:pPr>
                <a:defRPr/>
              </a:pPr>
              <a:t>‹#›</a:t>
            </a:fld>
            <a:endParaRPr lang="en-GB"/>
          </a:p>
        </p:txBody>
      </p:sp>
    </p:spTree>
    <p:extLst>
      <p:ext uri="{BB962C8B-B14F-4D97-AF65-F5344CB8AC3E}">
        <p14:creationId xmlns:p14="http://schemas.microsoft.com/office/powerpoint/2010/main" val="333426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3"/>
          <p:cNvSpPr>
            <a:spLocks noGrp="1" noChangeArrowheads="1"/>
          </p:cNvSpPr>
          <p:nvPr>
            <p:ph type="dt" idx="10"/>
          </p:nvPr>
        </p:nvSpPr>
        <p:spPr>
          <a:ln/>
        </p:spPr>
        <p:txBody>
          <a:bodyPr/>
          <a:lstStyle>
            <a:lvl1pPr>
              <a:defRPr/>
            </a:lvl1pPr>
          </a:lstStyle>
          <a:p>
            <a:pPr>
              <a:defRPr/>
            </a:pPr>
            <a:r>
              <a:rPr lang="en-GB"/>
              <a:t>04/12/2023</a:t>
            </a:r>
          </a:p>
        </p:txBody>
      </p:sp>
      <p:sp>
        <p:nvSpPr>
          <p:cNvPr id="8"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9" name="Rectangle 5"/>
          <p:cNvSpPr>
            <a:spLocks noGrp="1" noChangeArrowheads="1"/>
          </p:cNvSpPr>
          <p:nvPr>
            <p:ph type="sldNum" idx="12"/>
          </p:nvPr>
        </p:nvSpPr>
        <p:spPr>
          <a:ln/>
        </p:spPr>
        <p:txBody>
          <a:bodyPr/>
          <a:lstStyle>
            <a:lvl1pPr>
              <a:defRPr/>
            </a:lvl1pPr>
          </a:lstStyle>
          <a:p>
            <a:pPr>
              <a:defRPr/>
            </a:pPr>
            <a:fld id="{4822EFEF-B460-41E1-B380-21E0D72C125F}" type="slidenum">
              <a:rPr lang="en-GB"/>
              <a:pPr>
                <a:defRPr/>
              </a:pPr>
              <a:t>‹#›</a:t>
            </a:fld>
            <a:endParaRPr lang="en-GB"/>
          </a:p>
        </p:txBody>
      </p:sp>
    </p:spTree>
    <p:extLst>
      <p:ext uri="{BB962C8B-B14F-4D97-AF65-F5344CB8AC3E}">
        <p14:creationId xmlns:p14="http://schemas.microsoft.com/office/powerpoint/2010/main" val="3634086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3"/>
          <p:cNvSpPr>
            <a:spLocks noGrp="1" noChangeArrowheads="1"/>
          </p:cNvSpPr>
          <p:nvPr>
            <p:ph type="dt" idx="10"/>
          </p:nvPr>
        </p:nvSpPr>
        <p:spPr>
          <a:ln/>
        </p:spPr>
        <p:txBody>
          <a:bodyPr/>
          <a:lstStyle>
            <a:lvl1pPr>
              <a:defRPr/>
            </a:lvl1pPr>
          </a:lstStyle>
          <a:p>
            <a:pPr>
              <a:defRPr/>
            </a:pPr>
            <a:r>
              <a:rPr lang="en-GB"/>
              <a:t>04/12/2023</a:t>
            </a:r>
          </a:p>
        </p:txBody>
      </p:sp>
      <p:sp>
        <p:nvSpPr>
          <p:cNvPr id="4"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5" name="Rectangle 5"/>
          <p:cNvSpPr>
            <a:spLocks noGrp="1" noChangeArrowheads="1"/>
          </p:cNvSpPr>
          <p:nvPr>
            <p:ph type="sldNum" idx="12"/>
          </p:nvPr>
        </p:nvSpPr>
        <p:spPr>
          <a:ln/>
        </p:spPr>
        <p:txBody>
          <a:bodyPr/>
          <a:lstStyle>
            <a:lvl1pPr>
              <a:defRPr/>
            </a:lvl1pPr>
          </a:lstStyle>
          <a:p>
            <a:pPr>
              <a:defRPr/>
            </a:pPr>
            <a:fld id="{4555FF55-9A51-49BC-91F0-BC8E688F182A}" type="slidenum">
              <a:rPr lang="en-GB"/>
              <a:pPr>
                <a:defRPr/>
              </a:pPr>
              <a:t>‹#›</a:t>
            </a:fld>
            <a:endParaRPr lang="en-GB"/>
          </a:p>
        </p:txBody>
      </p:sp>
    </p:spTree>
    <p:extLst>
      <p:ext uri="{BB962C8B-B14F-4D97-AF65-F5344CB8AC3E}">
        <p14:creationId xmlns:p14="http://schemas.microsoft.com/office/powerpoint/2010/main" val="239464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r>
              <a:rPr lang="en-GB"/>
              <a:t>04/12/2023</a:t>
            </a:r>
          </a:p>
        </p:txBody>
      </p:sp>
      <p:sp>
        <p:nvSpPr>
          <p:cNvPr id="3"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4" name="Rectangle 5"/>
          <p:cNvSpPr>
            <a:spLocks noGrp="1" noChangeArrowheads="1"/>
          </p:cNvSpPr>
          <p:nvPr>
            <p:ph type="sldNum" idx="12"/>
          </p:nvPr>
        </p:nvSpPr>
        <p:spPr>
          <a:ln/>
        </p:spPr>
        <p:txBody>
          <a:bodyPr/>
          <a:lstStyle>
            <a:lvl1pPr>
              <a:defRPr/>
            </a:lvl1pPr>
          </a:lstStyle>
          <a:p>
            <a:pPr>
              <a:defRPr/>
            </a:pPr>
            <a:fld id="{397ADF69-52E3-48D5-99E7-63105AE4C162}" type="slidenum">
              <a:rPr lang="en-GB"/>
              <a:pPr>
                <a:defRPr/>
              </a:pPr>
              <a:t>‹#›</a:t>
            </a:fld>
            <a:endParaRPr lang="en-GB"/>
          </a:p>
        </p:txBody>
      </p:sp>
    </p:spTree>
    <p:extLst>
      <p:ext uri="{BB962C8B-B14F-4D97-AF65-F5344CB8AC3E}">
        <p14:creationId xmlns:p14="http://schemas.microsoft.com/office/powerpoint/2010/main" val="3148946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r>
              <a:rPr lang="en-GB"/>
              <a:t>04/12/2023</a:t>
            </a:r>
          </a:p>
        </p:txBody>
      </p:sp>
      <p:sp>
        <p:nvSpPr>
          <p:cNvPr id="6"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5"/>
          <p:cNvSpPr>
            <a:spLocks noGrp="1" noChangeArrowheads="1"/>
          </p:cNvSpPr>
          <p:nvPr>
            <p:ph type="sldNum" idx="12"/>
          </p:nvPr>
        </p:nvSpPr>
        <p:spPr>
          <a:ln/>
        </p:spPr>
        <p:txBody>
          <a:bodyPr/>
          <a:lstStyle>
            <a:lvl1pPr>
              <a:defRPr/>
            </a:lvl1pPr>
          </a:lstStyle>
          <a:p>
            <a:pPr>
              <a:defRPr/>
            </a:pPr>
            <a:fld id="{3304FB47-FC34-470D-975D-818673632D64}" type="slidenum">
              <a:rPr lang="en-GB"/>
              <a:pPr>
                <a:defRPr/>
              </a:pPr>
              <a:t>‹#›</a:t>
            </a:fld>
            <a:endParaRPr lang="en-GB"/>
          </a:p>
        </p:txBody>
      </p:sp>
    </p:spTree>
    <p:extLst>
      <p:ext uri="{BB962C8B-B14F-4D97-AF65-F5344CB8AC3E}">
        <p14:creationId xmlns:p14="http://schemas.microsoft.com/office/powerpoint/2010/main" val="2898248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r>
              <a:rPr lang="en-GB"/>
              <a:t>04/12/2023</a:t>
            </a:r>
          </a:p>
        </p:txBody>
      </p:sp>
      <p:sp>
        <p:nvSpPr>
          <p:cNvPr id="6" name="Rectangle 4"/>
          <p:cNvSpPr>
            <a:spLocks noGrp="1" noChangeArrowheads="1"/>
          </p:cNvSpPr>
          <p:nvPr>
            <p:ph type="ftr" idx="11"/>
          </p:nvPr>
        </p:nvSpPr>
        <p:spPr>
          <a:ln/>
        </p:spPr>
        <p:txBody>
          <a:bodyPr/>
          <a:lstStyle>
            <a:lvl1pPr>
              <a:defRPr/>
            </a:lvl1pPr>
          </a:lstStyle>
          <a:p>
            <a:pPr>
              <a:defRPr/>
            </a:pPr>
            <a:r>
              <a:rPr lang="en-GB"/>
              <a:t>python envs</a:t>
            </a:r>
          </a:p>
        </p:txBody>
      </p:sp>
      <p:sp>
        <p:nvSpPr>
          <p:cNvPr id="7" name="Rectangle 5"/>
          <p:cNvSpPr>
            <a:spLocks noGrp="1" noChangeArrowheads="1"/>
          </p:cNvSpPr>
          <p:nvPr>
            <p:ph type="sldNum" idx="12"/>
          </p:nvPr>
        </p:nvSpPr>
        <p:spPr>
          <a:ln/>
        </p:spPr>
        <p:txBody>
          <a:bodyPr/>
          <a:lstStyle>
            <a:lvl1pPr>
              <a:defRPr/>
            </a:lvl1pPr>
          </a:lstStyle>
          <a:p>
            <a:pPr>
              <a:defRPr/>
            </a:pPr>
            <a:fld id="{E0B56B33-355B-4F00-98F1-AAA0DA53B9BE}" type="slidenum">
              <a:rPr lang="en-GB"/>
              <a:pPr>
                <a:defRPr/>
              </a:pPr>
              <a:t>‹#›</a:t>
            </a:fld>
            <a:endParaRPr lang="en-GB"/>
          </a:p>
        </p:txBody>
      </p:sp>
    </p:spTree>
    <p:extLst>
      <p:ext uri="{BB962C8B-B14F-4D97-AF65-F5344CB8AC3E}">
        <p14:creationId xmlns:p14="http://schemas.microsoft.com/office/powerpoint/2010/main" val="272550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95300" y="277814"/>
            <a:ext cx="8913681" cy="1138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a:t>Click to edit the title text format</a:t>
            </a:r>
          </a:p>
        </p:txBody>
      </p:sp>
      <p:sp>
        <p:nvSpPr>
          <p:cNvPr id="1027" name="Rectangle 2"/>
          <p:cNvSpPr>
            <a:spLocks noGrp="1" noChangeArrowheads="1"/>
          </p:cNvSpPr>
          <p:nvPr>
            <p:ph type="body" idx="1"/>
          </p:nvPr>
        </p:nvSpPr>
        <p:spPr bwMode="auto">
          <a:xfrm>
            <a:off x="495300" y="1600200"/>
            <a:ext cx="8913681" cy="452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2" name="Rectangle 3"/>
          <p:cNvSpPr>
            <a:spLocks noGrp="1" noChangeArrowheads="1"/>
          </p:cNvSpPr>
          <p:nvPr>
            <p:ph type="dt"/>
          </p:nvPr>
        </p:nvSpPr>
        <p:spPr bwMode="auto">
          <a:xfrm>
            <a:off x="428229" y="6524626"/>
            <a:ext cx="2309680"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r>
              <a:rPr lang="en-GB"/>
              <a:t>04/12/2023</a:t>
            </a:r>
          </a:p>
        </p:txBody>
      </p:sp>
      <p:sp>
        <p:nvSpPr>
          <p:cNvPr id="1028" name="Rectangle 4"/>
          <p:cNvSpPr>
            <a:spLocks noGrp="1" noChangeArrowheads="1"/>
          </p:cNvSpPr>
          <p:nvPr>
            <p:ph type="ftr"/>
          </p:nvPr>
        </p:nvSpPr>
        <p:spPr bwMode="auto">
          <a:xfrm>
            <a:off x="3393149" y="6524626"/>
            <a:ext cx="3135180"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r>
              <a:rPr lang="en-GB"/>
              <a:t>python envs</a:t>
            </a:r>
          </a:p>
        </p:txBody>
      </p:sp>
      <p:sp>
        <p:nvSpPr>
          <p:cNvPr id="1029" name="Rectangle 5"/>
          <p:cNvSpPr>
            <a:spLocks noGrp="1" noChangeArrowheads="1"/>
          </p:cNvSpPr>
          <p:nvPr>
            <p:ph type="sldNum"/>
          </p:nvPr>
        </p:nvSpPr>
        <p:spPr bwMode="auto">
          <a:xfrm>
            <a:off x="7137136" y="6524626"/>
            <a:ext cx="2309681"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fld id="{D170E260-D032-4AF5-A4B0-E2382247C270}" type="slidenum">
              <a:rPr lang="en-GB"/>
              <a:pPr>
                <a:defRPr/>
              </a:pPr>
              <a:t>‹#›</a:t>
            </a:fld>
            <a:endParaRPr lang="en-GB"/>
          </a:p>
        </p:txBody>
      </p:sp>
      <p:sp>
        <p:nvSpPr>
          <p:cNvPr id="1031" name="Rectangle 6"/>
          <p:cNvSpPr>
            <a:spLocks noChangeArrowheads="1"/>
          </p:cNvSpPr>
          <p:nvPr/>
        </p:nvSpPr>
        <p:spPr bwMode="auto">
          <a:xfrm>
            <a:off x="0" y="0"/>
            <a:ext cx="247650" cy="2286000"/>
          </a:xfrm>
          <a:prstGeom prst="rect">
            <a:avLst/>
          </a:prstGeom>
          <a:solidFill>
            <a:srgbClr val="0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32" name="Line 7"/>
          <p:cNvSpPr>
            <a:spLocks noChangeShapeType="1"/>
          </p:cNvSpPr>
          <p:nvPr/>
        </p:nvSpPr>
        <p:spPr bwMode="auto">
          <a:xfrm>
            <a:off x="495300" y="1447800"/>
            <a:ext cx="8750300" cy="1588"/>
          </a:xfrm>
          <a:prstGeom prst="line">
            <a:avLst/>
          </a:prstGeom>
          <a:noFill/>
          <a:ln w="19080">
            <a:solidFill>
              <a:srgbClr val="0000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3" name="Rectangle 8"/>
          <p:cNvSpPr>
            <a:spLocks noChangeArrowheads="1"/>
          </p:cNvSpPr>
          <p:nvPr/>
        </p:nvSpPr>
        <p:spPr bwMode="auto">
          <a:xfrm>
            <a:off x="0" y="2286000"/>
            <a:ext cx="247650" cy="2286000"/>
          </a:xfrm>
          <a:prstGeom prst="rect">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34" name="Rectangle 9"/>
          <p:cNvSpPr>
            <a:spLocks noChangeArrowheads="1"/>
          </p:cNvSpPr>
          <p:nvPr/>
        </p:nvSpPr>
        <p:spPr bwMode="auto">
          <a:xfrm>
            <a:off x="0" y="4572000"/>
            <a:ext cx="247650" cy="2286000"/>
          </a:xfrm>
          <a:prstGeom prst="rect">
            <a:avLst/>
          </a:prstGeom>
          <a:solidFill>
            <a:srgbClr val="00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p:txStyles>
    <p:titleStyle>
      <a:lvl1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mj-lt"/>
          <a:ea typeface="+mj-ea"/>
          <a:cs typeface="+mj-cs"/>
        </a:defRPr>
      </a:lvl1pPr>
      <a:lvl2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2pPr>
      <a:lvl3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3pPr>
      <a:lvl4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4pPr>
      <a:lvl5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5pPr>
      <a:lvl6pPr marL="4572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6pPr>
      <a:lvl7pPr marL="9144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7pPr>
      <a:lvl8pPr marL="13716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8pPr>
      <a:lvl9pPr marL="18288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9pPr>
    </p:titleStyle>
    <p:bodyStyle>
      <a:lvl1pPr marL="341313" indent="-341313" algn="l" defTabSz="449263" rtl="0" eaLnBrk="0" fontAlgn="base" hangingPunct="0">
        <a:lnSpc>
          <a:spcPct val="125000"/>
        </a:lnSpc>
        <a:spcBef>
          <a:spcPts val="700"/>
        </a:spcBef>
        <a:spcAft>
          <a:spcPct val="0"/>
        </a:spcAft>
        <a:buClr>
          <a:srgbClr val="170199"/>
        </a:buClr>
        <a:buSzPct val="75000"/>
        <a:buFont typeface="Wingdings" pitchFamily="2" charset="2"/>
        <a:buChar char=""/>
        <a:defRPr sz="2800">
          <a:solidFill>
            <a:srgbClr val="000000"/>
          </a:solidFill>
          <a:latin typeface="+mn-lt"/>
          <a:ea typeface="+mn-ea"/>
          <a:cs typeface="+mn-cs"/>
        </a:defRPr>
      </a:lvl1pPr>
      <a:lvl2pPr marL="741363" indent="-284163" algn="l" defTabSz="449263" rtl="0" eaLnBrk="0" fontAlgn="base" hangingPunct="0">
        <a:lnSpc>
          <a:spcPct val="115000"/>
        </a:lnSpc>
        <a:spcBef>
          <a:spcPts val="600"/>
        </a:spcBef>
        <a:spcAft>
          <a:spcPct val="0"/>
        </a:spcAft>
        <a:buClr>
          <a:srgbClr val="170199"/>
        </a:buClr>
        <a:buSzPct val="75000"/>
        <a:buFont typeface="Wingdings" pitchFamily="2" charset="2"/>
        <a:buChar char=""/>
        <a:defRPr sz="2400">
          <a:solidFill>
            <a:srgbClr val="000000"/>
          </a:solidFill>
          <a:latin typeface="+mn-lt"/>
          <a:ea typeface="+mn-ea"/>
          <a:cs typeface="+mn-cs"/>
        </a:defRPr>
      </a:lvl2pPr>
      <a:lvl3pPr marL="1143000" indent="-228600" algn="l" defTabSz="449263" rtl="0" eaLnBrk="0" fontAlgn="base" hangingPunct="0">
        <a:lnSpc>
          <a:spcPct val="115000"/>
        </a:lnSpc>
        <a:spcBef>
          <a:spcPts val="500"/>
        </a:spcBef>
        <a:spcAft>
          <a:spcPct val="0"/>
        </a:spcAft>
        <a:buClr>
          <a:srgbClr val="00CCFF"/>
        </a:buClr>
        <a:buSzPct val="65000"/>
        <a:buFont typeface="Wingdings" pitchFamily="2" charset="2"/>
        <a:buChar char=""/>
        <a:defRPr sz="2000">
          <a:solidFill>
            <a:srgbClr val="000000"/>
          </a:solidFill>
          <a:latin typeface="+mn-lt"/>
          <a:ea typeface="+mn-ea"/>
          <a:cs typeface="+mn-cs"/>
        </a:defRPr>
      </a:lvl3pPr>
      <a:lvl4pPr marL="1600200" indent="-228600" algn="l" defTabSz="449263" rtl="0" eaLnBrk="0" fontAlgn="base" hangingPunct="0">
        <a:lnSpc>
          <a:spcPct val="110000"/>
        </a:lnSpc>
        <a:spcBef>
          <a:spcPts val="450"/>
        </a:spcBef>
        <a:spcAft>
          <a:spcPct val="0"/>
        </a:spcAft>
        <a:buClr>
          <a:srgbClr val="170199"/>
        </a:buClr>
        <a:buSzPct val="100000"/>
        <a:buFont typeface="Wingdings" pitchFamily="2" charset="2"/>
        <a:buChar char=""/>
        <a:defRPr>
          <a:solidFill>
            <a:srgbClr val="000000"/>
          </a:solidFill>
          <a:latin typeface="+mn-lt"/>
          <a:ea typeface="+mn-ea"/>
          <a:cs typeface="+mn-cs"/>
        </a:defRPr>
      </a:lvl4pPr>
      <a:lvl5pPr marL="2057400" indent="-228600" algn="l" defTabSz="449263" rtl="0" eaLnBrk="0" fontAlgn="base" hangingPunct="0">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5pPr>
      <a:lvl6pPr marL="25146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6pPr>
      <a:lvl7pPr marL="29718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7pPr>
      <a:lvl8pPr marL="34290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8pPr>
      <a:lvl9pPr marL="38862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742950" y="685801"/>
            <a:ext cx="8418381" cy="212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a:t>Click to edit the title text format</a:t>
            </a:r>
          </a:p>
        </p:txBody>
      </p:sp>
      <p:sp>
        <p:nvSpPr>
          <p:cNvPr id="2" name="Rectangle 2"/>
          <p:cNvSpPr>
            <a:spLocks noGrp="1" noChangeArrowheads="1"/>
          </p:cNvSpPr>
          <p:nvPr>
            <p:ph type="dt"/>
          </p:nvPr>
        </p:nvSpPr>
        <p:spPr bwMode="auto">
          <a:xfrm>
            <a:off x="495300" y="6248401"/>
            <a:ext cx="23096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1">
              <a:buFont typeface="Verdana" pitchFamily="34" charset="0"/>
              <a:buNone/>
              <a:tabLst>
                <a:tab pos="723900" algn="l"/>
                <a:tab pos="1447800" algn="l"/>
              </a:tabLst>
              <a:defRPr sz="1000" smtClean="0">
                <a:solidFill>
                  <a:srgbClr val="000000"/>
                </a:solidFill>
                <a:latin typeface="+mn-lt"/>
              </a:defRPr>
            </a:lvl1pPr>
          </a:lstStyle>
          <a:p>
            <a:pPr>
              <a:defRPr/>
            </a:pPr>
            <a:r>
              <a:rPr lang="en-GB"/>
              <a:t>04/12/2023</a:t>
            </a:r>
          </a:p>
        </p:txBody>
      </p:sp>
      <p:sp>
        <p:nvSpPr>
          <p:cNvPr id="2051" name="Rectangle 3"/>
          <p:cNvSpPr>
            <a:spLocks noGrp="1" noChangeArrowheads="1"/>
          </p:cNvSpPr>
          <p:nvPr>
            <p:ph type="ftr"/>
          </p:nvPr>
        </p:nvSpPr>
        <p:spPr bwMode="auto">
          <a:xfrm>
            <a:off x="3384550" y="6248401"/>
            <a:ext cx="31351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eaLnBrk="1">
              <a:buFont typeface="Verdana" pitchFamily="34" charset="0"/>
              <a:buNone/>
              <a:tabLst>
                <a:tab pos="723900" algn="l"/>
                <a:tab pos="1447800" algn="l"/>
                <a:tab pos="2171700" algn="l"/>
                <a:tab pos="2895600" algn="l"/>
              </a:tabLst>
              <a:defRPr sz="1000" smtClean="0">
                <a:solidFill>
                  <a:srgbClr val="000000"/>
                </a:solidFill>
                <a:latin typeface="+mn-lt"/>
              </a:defRPr>
            </a:lvl1pPr>
          </a:lstStyle>
          <a:p>
            <a:pPr>
              <a:defRPr/>
            </a:pPr>
            <a:r>
              <a:rPr lang="en-GB"/>
              <a:t>python envs</a:t>
            </a:r>
          </a:p>
        </p:txBody>
      </p:sp>
      <p:sp>
        <p:nvSpPr>
          <p:cNvPr id="2052" name="Rectangle 4"/>
          <p:cNvSpPr>
            <a:spLocks noGrp="1" noChangeArrowheads="1"/>
          </p:cNvSpPr>
          <p:nvPr>
            <p:ph type="sldNum"/>
          </p:nvPr>
        </p:nvSpPr>
        <p:spPr bwMode="auto">
          <a:xfrm>
            <a:off x="7099300" y="6248401"/>
            <a:ext cx="23096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1">
              <a:buFont typeface="Verdana" pitchFamily="34" charset="0"/>
              <a:buNone/>
              <a:tabLst>
                <a:tab pos="723900" algn="l"/>
                <a:tab pos="1447800" algn="l"/>
              </a:tabLst>
              <a:defRPr sz="1000" smtClean="0">
                <a:solidFill>
                  <a:srgbClr val="000000"/>
                </a:solidFill>
                <a:latin typeface="+mn-lt"/>
              </a:defRPr>
            </a:lvl1pPr>
          </a:lstStyle>
          <a:p>
            <a:pPr>
              <a:defRPr/>
            </a:pPr>
            <a:fld id="{EBBAEC79-F64B-4999-8F10-F75F3E166CD1}" type="slidenum">
              <a:rPr lang="en-GB"/>
              <a:pPr>
                <a:defRPr/>
              </a:pPr>
              <a:t>‹#›</a:t>
            </a:fld>
            <a:endParaRPr lang="en-GB"/>
          </a:p>
        </p:txBody>
      </p:sp>
      <p:graphicFrame>
        <p:nvGraphicFramePr>
          <p:cNvPr id="2054" name="Object 5"/>
          <p:cNvGraphicFramePr>
            <a:graphicFrameLocks noChangeAspect="1"/>
          </p:cNvGraphicFramePr>
          <p:nvPr/>
        </p:nvGraphicFramePr>
        <p:xfrm>
          <a:off x="271728" y="2924176"/>
          <a:ext cx="9283435" cy="195263"/>
        </p:xfrm>
        <a:graphic>
          <a:graphicData uri="http://schemas.openxmlformats.org/presentationml/2006/ole">
            <mc:AlternateContent xmlns:mc="http://schemas.openxmlformats.org/markup-compatibility/2006">
              <mc:Choice xmlns:v="urn:schemas-microsoft-com:vml" Requires="v">
                <p:oleObj r:id="rId14" imgW="7591552" imgH="391770" progId="">
                  <p:embed/>
                </p:oleObj>
              </mc:Choice>
              <mc:Fallback>
                <p:oleObj r:id="rId14" imgW="7591552" imgH="391770" progId="">
                  <p:embed/>
                  <p:pic>
                    <p:nvPicPr>
                      <p:cNvPr id="0" name="Object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1728" y="2924176"/>
                        <a:ext cx="9283435" cy="195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5" name="Rectangle 6"/>
          <p:cNvSpPr>
            <a:spLocks noGrp="1" noChangeArrowheads="1"/>
          </p:cNvSpPr>
          <p:nvPr>
            <p:ph type="body" idx="1"/>
          </p:nvPr>
        </p:nvSpPr>
        <p:spPr bwMode="auto">
          <a:xfrm>
            <a:off x="495300" y="1604964"/>
            <a:ext cx="8913681"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mj-lt"/>
          <a:ea typeface="+mj-ea"/>
          <a:cs typeface="+mj-cs"/>
        </a:defRPr>
      </a:lvl1pPr>
      <a:lvl2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2pPr>
      <a:lvl3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3pPr>
      <a:lvl4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4pPr>
      <a:lvl5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5pPr>
      <a:lvl6pPr marL="4572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6pPr>
      <a:lvl7pPr marL="9144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7pPr>
      <a:lvl8pPr marL="13716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8pPr>
      <a:lvl9pPr marL="18288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9pPr>
    </p:titleStyle>
    <p:bodyStyle>
      <a:lvl1pPr marL="341313" indent="-341313" algn="l" defTabSz="449263" rtl="0" eaLnBrk="0" fontAlgn="base" hangingPunct="0">
        <a:lnSpc>
          <a:spcPct val="125000"/>
        </a:lnSpc>
        <a:spcBef>
          <a:spcPts val="700"/>
        </a:spcBef>
        <a:spcAft>
          <a:spcPct val="0"/>
        </a:spcAft>
        <a:buClr>
          <a:srgbClr val="170199"/>
        </a:buClr>
        <a:buSzPct val="75000"/>
        <a:buFont typeface="Wingdings" pitchFamily="2" charset="2"/>
        <a:buChar char=""/>
        <a:defRPr sz="2800">
          <a:solidFill>
            <a:srgbClr val="000000"/>
          </a:solidFill>
          <a:latin typeface="+mn-lt"/>
          <a:ea typeface="+mn-ea"/>
          <a:cs typeface="+mn-cs"/>
        </a:defRPr>
      </a:lvl1pPr>
      <a:lvl2pPr marL="741363" indent="-284163" algn="l" defTabSz="449263" rtl="0" eaLnBrk="0" fontAlgn="base" hangingPunct="0">
        <a:lnSpc>
          <a:spcPct val="115000"/>
        </a:lnSpc>
        <a:spcBef>
          <a:spcPts val="600"/>
        </a:spcBef>
        <a:spcAft>
          <a:spcPct val="0"/>
        </a:spcAft>
        <a:buClr>
          <a:srgbClr val="170199"/>
        </a:buClr>
        <a:buSzPct val="75000"/>
        <a:buFont typeface="Wingdings" pitchFamily="2" charset="2"/>
        <a:buChar char=""/>
        <a:defRPr sz="2400">
          <a:solidFill>
            <a:srgbClr val="000000"/>
          </a:solidFill>
          <a:latin typeface="+mn-lt"/>
          <a:ea typeface="+mn-ea"/>
          <a:cs typeface="+mn-cs"/>
        </a:defRPr>
      </a:lvl2pPr>
      <a:lvl3pPr marL="1143000" indent="-228600" algn="l" defTabSz="449263" rtl="0" eaLnBrk="0" fontAlgn="base" hangingPunct="0">
        <a:lnSpc>
          <a:spcPct val="115000"/>
        </a:lnSpc>
        <a:spcBef>
          <a:spcPts val="500"/>
        </a:spcBef>
        <a:spcAft>
          <a:spcPct val="0"/>
        </a:spcAft>
        <a:buClr>
          <a:srgbClr val="00CCFF"/>
        </a:buClr>
        <a:buSzPct val="65000"/>
        <a:buFont typeface="Wingdings" pitchFamily="2" charset="2"/>
        <a:buChar char=""/>
        <a:defRPr sz="2000">
          <a:solidFill>
            <a:srgbClr val="000000"/>
          </a:solidFill>
          <a:latin typeface="+mn-lt"/>
          <a:ea typeface="+mn-ea"/>
          <a:cs typeface="+mn-cs"/>
        </a:defRPr>
      </a:lvl3pPr>
      <a:lvl4pPr marL="1600200" indent="-228600" algn="l" defTabSz="449263" rtl="0" eaLnBrk="0" fontAlgn="base" hangingPunct="0">
        <a:lnSpc>
          <a:spcPct val="110000"/>
        </a:lnSpc>
        <a:spcBef>
          <a:spcPts val="450"/>
        </a:spcBef>
        <a:spcAft>
          <a:spcPct val="0"/>
        </a:spcAft>
        <a:buClr>
          <a:srgbClr val="170199"/>
        </a:buClr>
        <a:buSzPct val="100000"/>
        <a:buFont typeface="Wingdings" pitchFamily="2" charset="2"/>
        <a:buChar char=""/>
        <a:defRPr>
          <a:solidFill>
            <a:srgbClr val="000000"/>
          </a:solidFill>
          <a:latin typeface="+mn-lt"/>
          <a:ea typeface="+mn-ea"/>
          <a:cs typeface="+mn-cs"/>
        </a:defRPr>
      </a:lvl4pPr>
      <a:lvl5pPr marL="2057400" indent="-228600" algn="l" defTabSz="449263" rtl="0" eaLnBrk="0" fontAlgn="base" hangingPunct="0">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5pPr>
      <a:lvl6pPr marL="25146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6pPr>
      <a:lvl7pPr marL="29718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7pPr>
      <a:lvl8pPr marL="34290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8pPr>
      <a:lvl9pPr marL="38862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4.tiff"/><Relationship Id="rId3" Type="http://schemas.openxmlformats.org/officeDocument/2006/relationships/image" Target="../media/image29.tiff"/><Relationship Id="rId7" Type="http://schemas.openxmlformats.org/officeDocument/2006/relationships/image" Target="../media/image33.tiff"/><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tiff"/><Relationship Id="rId5" Type="http://schemas.openxmlformats.org/officeDocument/2006/relationships/image" Target="../media/image31.tiff"/><Relationship Id="rId4" Type="http://schemas.openxmlformats.org/officeDocument/2006/relationships/image" Target="../media/image30.tiff"/><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4.tiff"/></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pypi.org/" TargetMode="External"/><Relationship Id="rId2" Type="http://schemas.openxmlformats.org/officeDocument/2006/relationships/hyperlink" Target="https://docs.python.org/3/library/venv.html" TargetMode="Externa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hyperlink" Target="https://www.w3schools.com/python/" TargetMode="External"/><Relationship Id="rId3" Type="http://schemas.openxmlformats.org/officeDocument/2006/relationships/hyperlink" Target="https://en.wikipedia.org/wiki/Python_Software_Foundation" TargetMode="External"/><Relationship Id="rId7" Type="http://schemas.openxmlformats.org/officeDocument/2006/relationships/hyperlink" Target="https://wiki.python.org/moin/BeginnersGuide/Programmers"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pymotw.com/3" TargetMode="External"/><Relationship Id="rId5" Type="http://schemas.openxmlformats.org/officeDocument/2006/relationships/hyperlink" Target="https://docs.python.org/3/library/index.html" TargetMode="External"/><Relationship Id="rId4" Type="http://schemas.openxmlformats.org/officeDocument/2006/relationships/hyperlink" Target="https://docs.python.org/3/" TargetMode="External"/><Relationship Id="rId9" Type="http://schemas.openxmlformats.org/officeDocument/2006/relationships/image" Target="../media/image40.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FFDB317A-B09E-4609-B950-7F75FB78108D}" type="slidenum">
              <a:rPr lang="en-GB"/>
              <a:pPr>
                <a:defRPr/>
              </a:pPr>
              <a:t>1</a:t>
            </a:fld>
            <a:endParaRPr lang="en-GB"/>
          </a:p>
        </p:txBody>
      </p:sp>
      <p:sp>
        <p:nvSpPr>
          <p:cNvPr id="3075" name="Rectangle 1"/>
          <p:cNvSpPr>
            <a:spLocks noGrp="1" noChangeArrowheads="1"/>
          </p:cNvSpPr>
          <p:nvPr>
            <p:ph type="title"/>
          </p:nvPr>
        </p:nvSpPr>
        <p:spPr>
          <a:xfrm>
            <a:off x="704851" y="692150"/>
            <a:ext cx="8424863" cy="2127250"/>
          </a:xfrm>
        </p:spPr>
        <p:txBody>
          <a:bodyPr/>
          <a:lstStyle/>
          <a:p>
            <a:pPr algn="ct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Python </a:t>
            </a:r>
            <a:br>
              <a:rPr lang="en-GB" dirty="0"/>
            </a:br>
            <a:r>
              <a:rPr lang="en-GB" dirty="0"/>
              <a:t>and the Python Environment</a:t>
            </a:r>
          </a:p>
        </p:txBody>
      </p:sp>
      <p:sp>
        <p:nvSpPr>
          <p:cNvPr id="3" name="Date Placeholder 2">
            <a:extLst>
              <a:ext uri="{FF2B5EF4-FFF2-40B4-BE49-F238E27FC236}">
                <a16:creationId xmlns:a16="http://schemas.microsoft.com/office/drawing/2014/main" id="{7BC3297B-A3AD-894C-ABA5-CC60C83D6BF2}"/>
              </a:ext>
            </a:extLst>
          </p:cNvPr>
          <p:cNvSpPr>
            <a:spLocks noGrp="1"/>
          </p:cNvSpPr>
          <p:nvPr>
            <p:ph type="dt" idx="10"/>
          </p:nvPr>
        </p:nvSpPr>
        <p:spPr/>
        <p:txBody>
          <a:bodyPr/>
          <a:lstStyle/>
          <a:p>
            <a:pPr>
              <a:defRPr/>
            </a:pPr>
            <a:r>
              <a:rPr lang="en-GB"/>
              <a:t>04/12/2023</a:t>
            </a:r>
          </a:p>
        </p:txBody>
      </p:sp>
      <p:sp>
        <p:nvSpPr>
          <p:cNvPr id="4" name="Footer Placeholder 3">
            <a:extLst>
              <a:ext uri="{FF2B5EF4-FFF2-40B4-BE49-F238E27FC236}">
                <a16:creationId xmlns:a16="http://schemas.microsoft.com/office/drawing/2014/main" id="{B4131CDB-74C2-064B-9CA1-3895C1ECE9B4}"/>
              </a:ext>
            </a:extLst>
          </p:cNvPr>
          <p:cNvSpPr>
            <a:spLocks noGrp="1"/>
          </p:cNvSpPr>
          <p:nvPr>
            <p:ph type="ftr" idx="11"/>
          </p:nvPr>
        </p:nvSpPr>
        <p:spPr/>
        <p:txBody>
          <a:bodyPr/>
          <a:lstStyle/>
          <a:p>
            <a:pPr>
              <a:defRPr/>
            </a:pPr>
            <a:r>
              <a:rPr lang="en-GB"/>
              <a:t>python envs</a:t>
            </a:r>
          </a:p>
        </p:txBody>
      </p:sp>
      <p:pic>
        <p:nvPicPr>
          <p:cNvPr id="5" name="Picture 4" descr="python-logo.png">
            <a:extLst>
              <a:ext uri="{FF2B5EF4-FFF2-40B4-BE49-F238E27FC236}">
                <a16:creationId xmlns:a16="http://schemas.microsoft.com/office/drawing/2014/main" id="{48C55AC6-7D4E-34B1-4C4B-F048DD5E0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8800" y="4395596"/>
            <a:ext cx="1168400" cy="1168400"/>
          </a:xfrm>
          <a:prstGeom prst="rect">
            <a:avLst/>
          </a:prstGeom>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5ECF2-2D87-3547-BE1F-3388734645C8}"/>
              </a:ext>
            </a:extLst>
          </p:cNvPr>
          <p:cNvSpPr>
            <a:spLocks noGrp="1"/>
          </p:cNvSpPr>
          <p:nvPr>
            <p:ph type="title"/>
          </p:nvPr>
        </p:nvSpPr>
        <p:spPr/>
        <p:txBody>
          <a:bodyPr/>
          <a:lstStyle/>
          <a:p>
            <a:r>
              <a:rPr lang="en-US" dirty="0"/>
              <a:t>Python Script</a:t>
            </a:r>
          </a:p>
        </p:txBody>
      </p:sp>
      <p:sp>
        <p:nvSpPr>
          <p:cNvPr id="3" name="Content Placeholder 2">
            <a:extLst>
              <a:ext uri="{FF2B5EF4-FFF2-40B4-BE49-F238E27FC236}">
                <a16:creationId xmlns:a16="http://schemas.microsoft.com/office/drawing/2014/main" id="{4F12B090-7A7B-7C43-8093-FEC9DDDD5215}"/>
              </a:ext>
            </a:extLst>
          </p:cNvPr>
          <p:cNvSpPr>
            <a:spLocks noGrp="1"/>
          </p:cNvSpPr>
          <p:nvPr>
            <p:ph idx="1"/>
          </p:nvPr>
        </p:nvSpPr>
        <p:spPr/>
        <p:txBody>
          <a:bodyPr/>
          <a:lstStyle/>
          <a:p>
            <a:r>
              <a:rPr lang="en-US" sz="2400" dirty="0"/>
              <a:t>Can run as a stand-alone file</a:t>
            </a:r>
          </a:p>
          <a:p>
            <a:pPr lvl="1"/>
            <a:r>
              <a:rPr lang="en-US" sz="2000" dirty="0"/>
              <a:t>need to add the interpreter to use as 1</a:t>
            </a:r>
            <a:r>
              <a:rPr lang="en-US" sz="2000" baseline="30000" dirty="0"/>
              <a:t>st</a:t>
            </a:r>
            <a:r>
              <a:rPr lang="en-US" sz="2000" dirty="0"/>
              <a:t> line via #!</a:t>
            </a:r>
          </a:p>
          <a:p>
            <a:pPr lvl="1"/>
            <a:endParaRPr lang="en-US" sz="2000" dirty="0"/>
          </a:p>
          <a:p>
            <a:pPr lvl="1"/>
            <a:endParaRPr lang="en-US" sz="2000" dirty="0"/>
          </a:p>
          <a:p>
            <a:pPr lvl="1"/>
            <a:endParaRPr lang="en-US" sz="2000" dirty="0"/>
          </a:p>
          <a:p>
            <a:pPr lvl="1"/>
            <a:endParaRPr lang="en-US" sz="2000" dirty="0"/>
          </a:p>
          <a:p>
            <a:pPr marL="457200" lvl="1" indent="0">
              <a:buNone/>
            </a:pPr>
            <a:endParaRPr lang="en-US" sz="2000" dirty="0"/>
          </a:p>
          <a:p>
            <a:pPr lvl="1"/>
            <a:r>
              <a:rPr lang="en-US" sz="2000" dirty="0"/>
              <a:t>Will need to make it executable e.g. on Unix</a:t>
            </a:r>
          </a:p>
          <a:p>
            <a:pPr lvl="1"/>
            <a:endParaRPr lang="en-US" sz="2000" dirty="0"/>
          </a:p>
          <a:p>
            <a:pPr lvl="1"/>
            <a:r>
              <a:rPr lang="en-US" sz="2000" dirty="0"/>
              <a:t>Can run program in file directly</a:t>
            </a:r>
          </a:p>
        </p:txBody>
      </p:sp>
      <p:sp>
        <p:nvSpPr>
          <p:cNvPr id="4" name="Date Placeholder 3">
            <a:extLst>
              <a:ext uri="{FF2B5EF4-FFF2-40B4-BE49-F238E27FC236}">
                <a16:creationId xmlns:a16="http://schemas.microsoft.com/office/drawing/2014/main" id="{89830043-EBB2-3943-8165-B0CCE4DCD98A}"/>
              </a:ext>
            </a:extLst>
          </p:cNvPr>
          <p:cNvSpPr>
            <a:spLocks noGrp="1"/>
          </p:cNvSpPr>
          <p:nvPr>
            <p:ph type="dt" idx="10"/>
          </p:nvPr>
        </p:nvSpPr>
        <p:spPr/>
        <p:txBody>
          <a:bodyPr/>
          <a:lstStyle/>
          <a:p>
            <a:pPr>
              <a:defRPr/>
            </a:pPr>
            <a:r>
              <a:rPr lang="en-GB"/>
              <a:t>04/12/2023</a:t>
            </a:r>
            <a:endParaRPr lang="en-GB" dirty="0"/>
          </a:p>
        </p:txBody>
      </p:sp>
      <p:sp>
        <p:nvSpPr>
          <p:cNvPr id="5" name="Footer Placeholder 4">
            <a:extLst>
              <a:ext uri="{FF2B5EF4-FFF2-40B4-BE49-F238E27FC236}">
                <a16:creationId xmlns:a16="http://schemas.microsoft.com/office/drawing/2014/main" id="{7A99D1B2-16D3-A943-A7FD-BB0E92018F90}"/>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9D22EEF2-9C83-6B40-B421-01A849CF0963}"/>
              </a:ext>
            </a:extLst>
          </p:cNvPr>
          <p:cNvSpPr>
            <a:spLocks noGrp="1"/>
          </p:cNvSpPr>
          <p:nvPr>
            <p:ph type="sldNum" idx="12"/>
          </p:nvPr>
        </p:nvSpPr>
        <p:spPr/>
        <p:txBody>
          <a:bodyPr/>
          <a:lstStyle/>
          <a:p>
            <a:pPr>
              <a:defRPr/>
            </a:pPr>
            <a:fld id="{18317CFC-9530-4DD8-A082-6933CE16E3A3}" type="slidenum">
              <a:rPr lang="en-GB" smtClean="0"/>
              <a:pPr>
                <a:defRPr/>
              </a:pPr>
              <a:t>10</a:t>
            </a:fld>
            <a:endParaRPr lang="en-GB"/>
          </a:p>
        </p:txBody>
      </p:sp>
      <p:pic>
        <p:nvPicPr>
          <p:cNvPr id="6146" name="Picture 2">
            <a:extLst>
              <a:ext uri="{FF2B5EF4-FFF2-40B4-BE49-F238E27FC236}">
                <a16:creationId xmlns:a16="http://schemas.microsoft.com/office/drawing/2014/main" id="{FE554E92-1DF2-284D-B778-E52D6970DF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6914" y="2636912"/>
            <a:ext cx="4447340" cy="202410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8CC647C-2ABB-764E-8A45-5AB212A1D56B}"/>
              </a:ext>
            </a:extLst>
          </p:cNvPr>
          <p:cNvSpPr txBox="1"/>
          <p:nvPr/>
        </p:nvSpPr>
        <p:spPr>
          <a:xfrm>
            <a:off x="3434420" y="5195124"/>
            <a:ext cx="2952328"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buNone/>
            </a:pPr>
            <a:r>
              <a:rPr lang="en-US" sz="2000" b="1" dirty="0" err="1">
                <a:solidFill>
                  <a:schemeClr val="tx1"/>
                </a:solidFill>
                <a:latin typeface="Courier" pitchFamily="2" charset="0"/>
              </a:rPr>
              <a:t>chmod</a:t>
            </a:r>
            <a:r>
              <a:rPr lang="en-US" sz="2000" dirty="0">
                <a:solidFill>
                  <a:schemeClr val="tx1"/>
                </a:solidFill>
                <a:latin typeface="Courier" pitchFamily="2" charset="0"/>
              </a:rPr>
              <a:t> +x </a:t>
            </a:r>
            <a:r>
              <a:rPr lang="en-US" sz="2000" dirty="0" err="1">
                <a:solidFill>
                  <a:schemeClr val="tx1"/>
                </a:solidFill>
                <a:latin typeface="Courier" pitchFamily="2" charset="0"/>
              </a:rPr>
              <a:t>hello.py</a:t>
            </a:r>
            <a:endParaRPr lang="en-US" sz="2000" dirty="0">
              <a:solidFill>
                <a:schemeClr val="tx1"/>
              </a:solidFill>
              <a:latin typeface="Courier" pitchFamily="2" charset="0"/>
            </a:endParaRPr>
          </a:p>
        </p:txBody>
      </p:sp>
      <p:sp>
        <p:nvSpPr>
          <p:cNvPr id="9" name="TextBox 8">
            <a:extLst>
              <a:ext uri="{FF2B5EF4-FFF2-40B4-BE49-F238E27FC236}">
                <a16:creationId xmlns:a16="http://schemas.microsoft.com/office/drawing/2014/main" id="{28115893-8133-1A43-BD20-A9C84684CADF}"/>
              </a:ext>
            </a:extLst>
          </p:cNvPr>
          <p:cNvSpPr txBox="1"/>
          <p:nvPr/>
        </p:nvSpPr>
        <p:spPr>
          <a:xfrm>
            <a:off x="3434420" y="6113432"/>
            <a:ext cx="2952328"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buNone/>
            </a:pPr>
            <a:r>
              <a:rPr lang="en-US" sz="2000" dirty="0">
                <a:solidFill>
                  <a:schemeClr val="tx1"/>
                </a:solidFill>
                <a:latin typeface="Courier" pitchFamily="2" charset="0"/>
              </a:rPr>
              <a:t>./</a:t>
            </a:r>
            <a:r>
              <a:rPr lang="en-US" sz="2000" dirty="0" err="1">
                <a:solidFill>
                  <a:schemeClr val="tx1"/>
                </a:solidFill>
                <a:latin typeface="Courier" pitchFamily="2" charset="0"/>
              </a:rPr>
              <a:t>hello.py</a:t>
            </a:r>
            <a:endParaRPr lang="en-US" sz="2000" dirty="0">
              <a:solidFill>
                <a:schemeClr val="tx1"/>
              </a:solidFill>
              <a:latin typeface="Courier" pitchFamily="2" charset="0"/>
            </a:endParaRPr>
          </a:p>
        </p:txBody>
      </p:sp>
      <p:pic>
        <p:nvPicPr>
          <p:cNvPr id="7" name="Picture 6" descr="python-logo.png">
            <a:extLst>
              <a:ext uri="{FF2B5EF4-FFF2-40B4-BE49-F238E27FC236}">
                <a16:creationId xmlns:a16="http://schemas.microsoft.com/office/drawing/2014/main" id="{82392719-83DD-3FD1-8F64-BB741FAE2C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3360" y="592227"/>
            <a:ext cx="769714" cy="769714"/>
          </a:xfrm>
          <a:prstGeom prst="rect">
            <a:avLst/>
          </a:prstGeom>
        </p:spPr>
      </p:pic>
    </p:spTree>
    <p:extLst>
      <p:ext uri="{BB962C8B-B14F-4D97-AF65-F5344CB8AC3E}">
        <p14:creationId xmlns:p14="http://schemas.microsoft.com/office/powerpoint/2010/main" val="2296996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321F98-D08C-A94E-95AB-ECE08013DFCD}"/>
              </a:ext>
            </a:extLst>
          </p:cNvPr>
          <p:cNvSpPr>
            <a:spLocks noGrp="1"/>
          </p:cNvSpPr>
          <p:nvPr>
            <p:ph type="title"/>
          </p:nvPr>
        </p:nvSpPr>
        <p:spPr/>
        <p:txBody>
          <a:bodyPr/>
          <a:lstStyle/>
          <a:p>
            <a:r>
              <a:rPr lang="en-GB" dirty="0"/>
              <a:t>Python IDLE</a:t>
            </a:r>
          </a:p>
        </p:txBody>
      </p:sp>
      <p:sp>
        <p:nvSpPr>
          <p:cNvPr id="3" name="Content Placeholder 2">
            <a:extLst>
              <a:ext uri="{FF2B5EF4-FFF2-40B4-BE49-F238E27FC236}">
                <a16:creationId xmlns:a16="http://schemas.microsoft.com/office/drawing/2014/main" id="{CAFC33FE-689B-6F49-9264-06F37CED7ED7}"/>
              </a:ext>
            </a:extLst>
          </p:cNvPr>
          <p:cNvSpPr>
            <a:spLocks noGrp="1"/>
          </p:cNvSpPr>
          <p:nvPr>
            <p:ph idx="1"/>
          </p:nvPr>
        </p:nvSpPr>
        <p:spPr/>
        <p:txBody>
          <a:bodyPr/>
          <a:lstStyle/>
          <a:p>
            <a:r>
              <a:rPr lang="en-GB" sz="2400" dirty="0"/>
              <a:t>Pythons own Integrated Development and Learning Environment (IDLE)</a:t>
            </a:r>
          </a:p>
          <a:p>
            <a:pPr lvl="1"/>
            <a:r>
              <a:rPr lang="en-GB" sz="2000" dirty="0"/>
              <a:t>Light weight environment in which to use the REPL </a:t>
            </a:r>
          </a:p>
          <a:p>
            <a:pPr lvl="2"/>
            <a:r>
              <a:rPr lang="en-GB" sz="1600" dirty="0"/>
              <a:t>(Read Evaluate Print Loop)</a:t>
            </a:r>
          </a:p>
          <a:p>
            <a:pPr lvl="1"/>
            <a:r>
              <a:rPr lang="en-GB" sz="2000" dirty="0"/>
              <a:t>Or create programs using edit mode</a:t>
            </a:r>
          </a:p>
        </p:txBody>
      </p:sp>
      <p:sp>
        <p:nvSpPr>
          <p:cNvPr id="4" name="Date Placeholder 3">
            <a:extLst>
              <a:ext uri="{FF2B5EF4-FFF2-40B4-BE49-F238E27FC236}">
                <a16:creationId xmlns:a16="http://schemas.microsoft.com/office/drawing/2014/main" id="{5D8ED4A1-988D-974D-9CCD-D07D29AC8D3B}"/>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13E2ACA4-3CEE-4D4A-BAC7-91E5B5A047A6}"/>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565BE961-E34C-3648-ADB4-4A29A330F4E2}"/>
              </a:ext>
            </a:extLst>
          </p:cNvPr>
          <p:cNvSpPr>
            <a:spLocks noGrp="1"/>
          </p:cNvSpPr>
          <p:nvPr>
            <p:ph type="sldNum" idx="12"/>
          </p:nvPr>
        </p:nvSpPr>
        <p:spPr/>
        <p:txBody>
          <a:bodyPr/>
          <a:lstStyle/>
          <a:p>
            <a:pPr>
              <a:defRPr/>
            </a:pPr>
            <a:fld id="{18317CFC-9530-4DD8-A082-6933CE16E3A3}" type="slidenum">
              <a:rPr lang="en-GB" smtClean="0"/>
              <a:pPr>
                <a:defRPr/>
              </a:pPr>
              <a:t>11</a:t>
            </a:fld>
            <a:endParaRPr lang="en-GB"/>
          </a:p>
        </p:txBody>
      </p:sp>
      <p:pic>
        <p:nvPicPr>
          <p:cNvPr id="7" name="Picture 6">
            <a:extLst>
              <a:ext uri="{FF2B5EF4-FFF2-40B4-BE49-F238E27FC236}">
                <a16:creationId xmlns:a16="http://schemas.microsoft.com/office/drawing/2014/main" id="{876419FC-C166-8E48-BD28-ED10D9D00098}"/>
              </a:ext>
            </a:extLst>
          </p:cNvPr>
          <p:cNvPicPr>
            <a:picLocks noChangeAspect="1"/>
          </p:cNvPicPr>
          <p:nvPr/>
        </p:nvPicPr>
        <p:blipFill>
          <a:blip r:embed="rId2"/>
          <a:stretch>
            <a:fillRect/>
          </a:stretch>
        </p:blipFill>
        <p:spPr>
          <a:xfrm>
            <a:off x="2360712" y="3866654"/>
            <a:ext cx="5701241" cy="2824659"/>
          </a:xfrm>
          <a:prstGeom prst="rect">
            <a:avLst/>
          </a:prstGeom>
        </p:spPr>
      </p:pic>
      <p:pic>
        <p:nvPicPr>
          <p:cNvPr id="8" name="Picture 7">
            <a:extLst>
              <a:ext uri="{FF2B5EF4-FFF2-40B4-BE49-F238E27FC236}">
                <a16:creationId xmlns:a16="http://schemas.microsoft.com/office/drawing/2014/main" id="{AE1CDBBA-AD96-784D-B2C2-14DFBD9718A5}"/>
              </a:ext>
            </a:extLst>
          </p:cNvPr>
          <p:cNvPicPr>
            <a:picLocks noChangeAspect="1"/>
          </p:cNvPicPr>
          <p:nvPr/>
        </p:nvPicPr>
        <p:blipFill>
          <a:blip r:embed="rId3"/>
          <a:stretch>
            <a:fillRect/>
          </a:stretch>
        </p:blipFill>
        <p:spPr>
          <a:xfrm>
            <a:off x="8625408" y="518033"/>
            <a:ext cx="693172" cy="872883"/>
          </a:xfrm>
          <a:prstGeom prst="rect">
            <a:avLst/>
          </a:prstGeom>
        </p:spPr>
      </p:pic>
    </p:spTree>
    <p:extLst>
      <p:ext uri="{BB962C8B-B14F-4D97-AF65-F5344CB8AC3E}">
        <p14:creationId xmlns:p14="http://schemas.microsoft.com/office/powerpoint/2010/main" val="3472098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7CA12-B96F-B24B-81C8-25D87FCD2271}"/>
              </a:ext>
            </a:extLst>
          </p:cNvPr>
          <p:cNvSpPr>
            <a:spLocks noGrp="1"/>
          </p:cNvSpPr>
          <p:nvPr>
            <p:ph type="title"/>
          </p:nvPr>
        </p:nvSpPr>
        <p:spPr/>
        <p:txBody>
          <a:bodyPr/>
          <a:lstStyle/>
          <a:p>
            <a:r>
              <a:rPr lang="en-US" dirty="0"/>
              <a:t>Python IDEs</a:t>
            </a:r>
          </a:p>
        </p:txBody>
      </p:sp>
      <p:sp>
        <p:nvSpPr>
          <p:cNvPr id="3" name="Content Placeholder 2">
            <a:extLst>
              <a:ext uri="{FF2B5EF4-FFF2-40B4-BE49-F238E27FC236}">
                <a16:creationId xmlns:a16="http://schemas.microsoft.com/office/drawing/2014/main" id="{8215DF84-EE88-5945-95E8-F903AEC047C1}"/>
              </a:ext>
            </a:extLst>
          </p:cNvPr>
          <p:cNvSpPr>
            <a:spLocks noGrp="1"/>
          </p:cNvSpPr>
          <p:nvPr>
            <p:ph idx="1"/>
          </p:nvPr>
        </p:nvSpPr>
        <p:spPr>
          <a:xfrm>
            <a:off x="344488" y="1600200"/>
            <a:ext cx="9064493" cy="4529138"/>
          </a:xfrm>
        </p:spPr>
        <p:txBody>
          <a:bodyPr/>
          <a:lstStyle/>
          <a:p>
            <a:r>
              <a:rPr lang="en-US" sz="2400" dirty="0"/>
              <a:t>Several Python IDEs available </a:t>
            </a:r>
          </a:p>
          <a:p>
            <a:pPr lvl="1"/>
            <a:r>
              <a:rPr lang="en-US" sz="1800" dirty="0"/>
              <a:t>PyCharm</a:t>
            </a:r>
          </a:p>
          <a:p>
            <a:pPr lvl="2"/>
            <a:r>
              <a:rPr lang="en-US" sz="1400" dirty="0"/>
              <a:t>both free version</a:t>
            </a:r>
          </a:p>
          <a:p>
            <a:pPr lvl="2"/>
            <a:r>
              <a:rPr lang="en-US" sz="1400" dirty="0"/>
              <a:t>and commercial</a:t>
            </a:r>
          </a:p>
          <a:p>
            <a:pPr lvl="1"/>
            <a:r>
              <a:rPr lang="en-US" sz="1800" dirty="0"/>
              <a:t>Visual Studio Code</a:t>
            </a:r>
          </a:p>
          <a:p>
            <a:pPr lvl="2"/>
            <a:r>
              <a:rPr lang="en-US" sz="1400" dirty="0"/>
              <a:t>Free IDE from Microsoft</a:t>
            </a:r>
          </a:p>
          <a:p>
            <a:pPr lvl="1"/>
            <a:r>
              <a:rPr lang="en-US" sz="1800" dirty="0"/>
              <a:t>Spyder</a:t>
            </a:r>
          </a:p>
          <a:p>
            <a:pPr lvl="2"/>
            <a:r>
              <a:rPr lang="en-US" sz="1400" dirty="0"/>
              <a:t>scientific dev apps</a:t>
            </a:r>
          </a:p>
          <a:p>
            <a:pPr lvl="1"/>
            <a:r>
              <a:rPr lang="en-US" sz="1800" dirty="0"/>
              <a:t>Eclipse + </a:t>
            </a:r>
            <a:r>
              <a:rPr lang="en-US" sz="1800" dirty="0" err="1"/>
              <a:t>PyDev</a:t>
            </a:r>
            <a:r>
              <a:rPr lang="en-US" sz="1800" dirty="0"/>
              <a:t> plugin</a:t>
            </a:r>
          </a:p>
          <a:p>
            <a:pPr lvl="1"/>
            <a:endParaRPr lang="en-US" sz="1800" dirty="0"/>
          </a:p>
          <a:p>
            <a:pPr lvl="1"/>
            <a:endParaRPr lang="en-US" sz="1800" dirty="0"/>
          </a:p>
          <a:p>
            <a:pPr lvl="1"/>
            <a:r>
              <a:rPr lang="en-US" sz="1800" dirty="0"/>
              <a:t>Jupyter Notebooks</a:t>
            </a:r>
          </a:p>
          <a:p>
            <a:pPr lvl="2"/>
            <a:r>
              <a:rPr lang="en-US" sz="1400" dirty="0"/>
              <a:t>target data analysis tasks</a:t>
            </a:r>
          </a:p>
        </p:txBody>
      </p:sp>
      <p:sp>
        <p:nvSpPr>
          <p:cNvPr id="4" name="Date Placeholder 3">
            <a:extLst>
              <a:ext uri="{FF2B5EF4-FFF2-40B4-BE49-F238E27FC236}">
                <a16:creationId xmlns:a16="http://schemas.microsoft.com/office/drawing/2014/main" id="{9FDCEDF9-86A2-554C-B3C0-D0B5B08CF161}"/>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929576BD-0481-5C40-890E-7A86CE7FC405}"/>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858829EE-4FA7-5840-8B5B-B90883A1CC3A}"/>
              </a:ext>
            </a:extLst>
          </p:cNvPr>
          <p:cNvSpPr>
            <a:spLocks noGrp="1"/>
          </p:cNvSpPr>
          <p:nvPr>
            <p:ph type="sldNum" idx="12"/>
          </p:nvPr>
        </p:nvSpPr>
        <p:spPr/>
        <p:txBody>
          <a:bodyPr/>
          <a:lstStyle/>
          <a:p>
            <a:pPr>
              <a:defRPr/>
            </a:pPr>
            <a:fld id="{18317CFC-9530-4DD8-A082-6933CE16E3A3}" type="slidenum">
              <a:rPr lang="en-GB" smtClean="0"/>
              <a:pPr>
                <a:defRPr/>
              </a:pPr>
              <a:t>12</a:t>
            </a:fld>
            <a:endParaRPr lang="en-GB"/>
          </a:p>
        </p:txBody>
      </p:sp>
      <p:pic>
        <p:nvPicPr>
          <p:cNvPr id="7170" name="Picture 2">
            <a:extLst>
              <a:ext uri="{FF2B5EF4-FFF2-40B4-BE49-F238E27FC236}">
                <a16:creationId xmlns:a16="http://schemas.microsoft.com/office/drawing/2014/main" id="{8099525F-F182-5246-B6E2-B069CE4952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2956" y="2060848"/>
            <a:ext cx="4762550" cy="434972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DE9CFC-BF3A-8645-A0BD-32A847A40121}"/>
              </a:ext>
            </a:extLst>
          </p:cNvPr>
          <p:cNvPicPr>
            <a:picLocks noChangeAspect="1"/>
          </p:cNvPicPr>
          <p:nvPr/>
        </p:nvPicPr>
        <p:blipFill>
          <a:blip r:embed="rId3"/>
          <a:stretch>
            <a:fillRect/>
          </a:stretch>
        </p:blipFill>
        <p:spPr>
          <a:xfrm>
            <a:off x="3393149" y="2100409"/>
            <a:ext cx="720080" cy="720080"/>
          </a:xfrm>
          <a:prstGeom prst="rect">
            <a:avLst/>
          </a:prstGeom>
        </p:spPr>
      </p:pic>
      <p:pic>
        <p:nvPicPr>
          <p:cNvPr id="22" name="Picture 21">
            <a:extLst>
              <a:ext uri="{FF2B5EF4-FFF2-40B4-BE49-F238E27FC236}">
                <a16:creationId xmlns:a16="http://schemas.microsoft.com/office/drawing/2014/main" id="{BD290EB6-807D-E040-BD52-D322AF23C6A8}"/>
              </a:ext>
            </a:extLst>
          </p:cNvPr>
          <p:cNvPicPr>
            <a:picLocks noChangeAspect="1"/>
          </p:cNvPicPr>
          <p:nvPr/>
        </p:nvPicPr>
        <p:blipFill>
          <a:blip r:embed="rId4"/>
          <a:stretch>
            <a:fillRect/>
          </a:stretch>
        </p:blipFill>
        <p:spPr>
          <a:xfrm>
            <a:off x="3875649" y="3126596"/>
            <a:ext cx="604808" cy="604808"/>
          </a:xfrm>
          <a:prstGeom prst="rect">
            <a:avLst/>
          </a:prstGeom>
        </p:spPr>
      </p:pic>
      <p:pic>
        <p:nvPicPr>
          <p:cNvPr id="23" name="Picture 22">
            <a:extLst>
              <a:ext uri="{FF2B5EF4-FFF2-40B4-BE49-F238E27FC236}">
                <a16:creationId xmlns:a16="http://schemas.microsoft.com/office/drawing/2014/main" id="{C77B8644-96D7-1F40-9E0B-2D0110E4B0B7}"/>
              </a:ext>
            </a:extLst>
          </p:cNvPr>
          <p:cNvPicPr>
            <a:picLocks noChangeAspect="1"/>
          </p:cNvPicPr>
          <p:nvPr/>
        </p:nvPicPr>
        <p:blipFill>
          <a:blip r:embed="rId5"/>
          <a:stretch>
            <a:fillRect/>
          </a:stretch>
        </p:blipFill>
        <p:spPr>
          <a:xfrm>
            <a:off x="3457973" y="3767109"/>
            <a:ext cx="720080" cy="720080"/>
          </a:xfrm>
          <a:prstGeom prst="rect">
            <a:avLst/>
          </a:prstGeom>
        </p:spPr>
      </p:pic>
      <p:pic>
        <p:nvPicPr>
          <p:cNvPr id="24" name="Picture 23">
            <a:extLst>
              <a:ext uri="{FF2B5EF4-FFF2-40B4-BE49-F238E27FC236}">
                <a16:creationId xmlns:a16="http://schemas.microsoft.com/office/drawing/2014/main" id="{470F6018-60FF-5D4E-B24F-F8796EB101D3}"/>
              </a:ext>
            </a:extLst>
          </p:cNvPr>
          <p:cNvPicPr>
            <a:picLocks noChangeAspect="1"/>
          </p:cNvPicPr>
          <p:nvPr/>
        </p:nvPicPr>
        <p:blipFill>
          <a:blip r:embed="rId6"/>
          <a:stretch>
            <a:fillRect/>
          </a:stretch>
        </p:blipFill>
        <p:spPr>
          <a:xfrm>
            <a:off x="2877368" y="4909551"/>
            <a:ext cx="469167" cy="439844"/>
          </a:xfrm>
          <a:prstGeom prst="rect">
            <a:avLst/>
          </a:prstGeom>
        </p:spPr>
      </p:pic>
      <p:pic>
        <p:nvPicPr>
          <p:cNvPr id="25" name="Picture 24">
            <a:extLst>
              <a:ext uri="{FF2B5EF4-FFF2-40B4-BE49-F238E27FC236}">
                <a16:creationId xmlns:a16="http://schemas.microsoft.com/office/drawing/2014/main" id="{BE8237B9-2958-CF4D-9CA8-48E2C87FEDC2}"/>
              </a:ext>
            </a:extLst>
          </p:cNvPr>
          <p:cNvPicPr>
            <a:picLocks noChangeAspect="1"/>
          </p:cNvPicPr>
          <p:nvPr/>
        </p:nvPicPr>
        <p:blipFill>
          <a:blip r:embed="rId7"/>
          <a:stretch>
            <a:fillRect/>
          </a:stretch>
        </p:blipFill>
        <p:spPr>
          <a:xfrm>
            <a:off x="3661133" y="4909551"/>
            <a:ext cx="1060574" cy="398712"/>
          </a:xfrm>
          <a:prstGeom prst="rect">
            <a:avLst/>
          </a:prstGeom>
        </p:spPr>
      </p:pic>
      <p:pic>
        <p:nvPicPr>
          <p:cNvPr id="26" name="Picture 25">
            <a:extLst>
              <a:ext uri="{FF2B5EF4-FFF2-40B4-BE49-F238E27FC236}">
                <a16:creationId xmlns:a16="http://schemas.microsoft.com/office/drawing/2014/main" id="{CB934D62-E53B-B34E-AEAF-0BD9A4AEF6FB}"/>
              </a:ext>
            </a:extLst>
          </p:cNvPr>
          <p:cNvPicPr>
            <a:picLocks noChangeAspect="1"/>
          </p:cNvPicPr>
          <p:nvPr/>
        </p:nvPicPr>
        <p:blipFill>
          <a:blip r:embed="rId8"/>
          <a:stretch>
            <a:fillRect/>
          </a:stretch>
        </p:blipFill>
        <p:spPr>
          <a:xfrm>
            <a:off x="4082204" y="5572843"/>
            <a:ext cx="480441" cy="556495"/>
          </a:xfrm>
          <a:prstGeom prst="rect">
            <a:avLst/>
          </a:prstGeom>
        </p:spPr>
      </p:pic>
      <p:pic>
        <p:nvPicPr>
          <p:cNvPr id="1026" name="Picture 2" descr="Free Icon | Edit interface symbol">
            <a:extLst>
              <a:ext uri="{FF2B5EF4-FFF2-40B4-BE49-F238E27FC236}">
                <a16:creationId xmlns:a16="http://schemas.microsoft.com/office/drawing/2014/main" id="{22FB41D6-8333-A9CA-5BB5-DCB7F8FD55A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25408" y="620688"/>
            <a:ext cx="468259" cy="468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72588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C0AFB-35C6-EA45-94D5-B24922767A9F}"/>
              </a:ext>
            </a:extLst>
          </p:cNvPr>
          <p:cNvSpPr>
            <a:spLocks noGrp="1"/>
          </p:cNvSpPr>
          <p:nvPr>
            <p:ph type="title"/>
          </p:nvPr>
        </p:nvSpPr>
        <p:spPr/>
        <p:txBody>
          <a:bodyPr/>
          <a:lstStyle/>
          <a:p>
            <a:r>
              <a:rPr lang="en-GB" dirty="0"/>
              <a:t>Jupyter Notebooks</a:t>
            </a:r>
          </a:p>
        </p:txBody>
      </p:sp>
      <p:sp>
        <p:nvSpPr>
          <p:cNvPr id="3" name="Content Placeholder 2">
            <a:extLst>
              <a:ext uri="{FF2B5EF4-FFF2-40B4-BE49-F238E27FC236}">
                <a16:creationId xmlns:a16="http://schemas.microsoft.com/office/drawing/2014/main" id="{807F16CE-A72E-E240-80AC-49F775BBA447}"/>
              </a:ext>
            </a:extLst>
          </p:cNvPr>
          <p:cNvSpPr>
            <a:spLocks noGrp="1"/>
          </p:cNvSpPr>
          <p:nvPr>
            <p:ph idx="1"/>
          </p:nvPr>
        </p:nvSpPr>
        <p:spPr/>
        <p:txBody>
          <a:bodyPr/>
          <a:lstStyle/>
          <a:p>
            <a:r>
              <a:rPr lang="en-GB" sz="2400" dirty="0"/>
              <a:t>Targets data analysis tasks</a:t>
            </a:r>
          </a:p>
          <a:p>
            <a:r>
              <a:rPr lang="en-GB" sz="2400" dirty="0"/>
              <a:t>Can write lines of code and easily execute whole program or individual lines of code</a:t>
            </a:r>
          </a:p>
          <a:p>
            <a:pPr lvl="1"/>
            <a:r>
              <a:rPr lang="en-GB" sz="2000" dirty="0"/>
              <a:t>then when you make a change can rerun</a:t>
            </a:r>
          </a:p>
          <a:p>
            <a:r>
              <a:rPr lang="en-GB" sz="2400" dirty="0"/>
              <a:t>Built on top of </a:t>
            </a:r>
            <a:r>
              <a:rPr lang="en-GB" sz="2400" dirty="0" err="1"/>
              <a:t>IPython</a:t>
            </a:r>
            <a:r>
              <a:rPr lang="en-GB" sz="2400" dirty="0"/>
              <a:t> REPL</a:t>
            </a:r>
          </a:p>
          <a:p>
            <a:r>
              <a:rPr lang="en-GB" sz="2400" dirty="0"/>
              <a:t>Jupyter Notebook provides web based front end</a:t>
            </a:r>
          </a:p>
          <a:p>
            <a:r>
              <a:rPr lang="en-GB" sz="2400" dirty="0"/>
              <a:t>Notebook launched from command line using</a:t>
            </a:r>
          </a:p>
          <a:p>
            <a:pPr lvl="3"/>
            <a:endParaRPr lang="en-GB" sz="1400" dirty="0"/>
          </a:p>
          <a:p>
            <a:pPr lvl="3"/>
            <a:endParaRPr lang="en-GB" sz="1400" dirty="0"/>
          </a:p>
          <a:p>
            <a:pPr lvl="1"/>
            <a:r>
              <a:rPr lang="en-GB" sz="2000" dirty="0"/>
              <a:t>opens a browser window</a:t>
            </a:r>
          </a:p>
        </p:txBody>
      </p:sp>
      <p:sp>
        <p:nvSpPr>
          <p:cNvPr id="4" name="Date Placeholder 3">
            <a:extLst>
              <a:ext uri="{FF2B5EF4-FFF2-40B4-BE49-F238E27FC236}">
                <a16:creationId xmlns:a16="http://schemas.microsoft.com/office/drawing/2014/main" id="{541597BC-8957-AB4F-A7D5-B90BD83F0BE7}"/>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197C4700-0D77-B54F-AF63-95F20DA8FA5C}"/>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75DBCE50-CFF6-5C45-B8E8-8D45C0E86780}"/>
              </a:ext>
            </a:extLst>
          </p:cNvPr>
          <p:cNvSpPr>
            <a:spLocks noGrp="1"/>
          </p:cNvSpPr>
          <p:nvPr>
            <p:ph type="sldNum" idx="12"/>
          </p:nvPr>
        </p:nvSpPr>
        <p:spPr/>
        <p:txBody>
          <a:bodyPr/>
          <a:lstStyle/>
          <a:p>
            <a:pPr>
              <a:defRPr/>
            </a:pPr>
            <a:fld id="{18317CFC-9530-4DD8-A082-6933CE16E3A3}" type="slidenum">
              <a:rPr lang="en-GB" smtClean="0"/>
              <a:pPr>
                <a:defRPr/>
              </a:pPr>
              <a:t>13</a:t>
            </a:fld>
            <a:endParaRPr lang="en-GB"/>
          </a:p>
        </p:txBody>
      </p:sp>
      <p:sp>
        <p:nvSpPr>
          <p:cNvPr id="7" name="TextBox 6">
            <a:extLst>
              <a:ext uri="{FF2B5EF4-FFF2-40B4-BE49-F238E27FC236}">
                <a16:creationId xmlns:a16="http://schemas.microsoft.com/office/drawing/2014/main" id="{A78350B1-388E-0249-9701-47EC5B5FAD52}"/>
              </a:ext>
            </a:extLst>
          </p:cNvPr>
          <p:cNvSpPr txBox="1"/>
          <p:nvPr/>
        </p:nvSpPr>
        <p:spPr>
          <a:xfrm>
            <a:off x="3224808" y="5257800"/>
            <a:ext cx="2952328"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pPr>
              <a:buNone/>
            </a:pPr>
            <a:r>
              <a:rPr lang="en-US" sz="2000" b="1" dirty="0" err="1">
                <a:solidFill>
                  <a:schemeClr val="tx1"/>
                </a:solidFill>
                <a:latin typeface="Courier" pitchFamily="2" charset="0"/>
              </a:rPr>
              <a:t>jupyter</a:t>
            </a:r>
            <a:r>
              <a:rPr lang="en-US" sz="2000" dirty="0">
                <a:solidFill>
                  <a:schemeClr val="tx1"/>
                </a:solidFill>
                <a:latin typeface="Courier" pitchFamily="2" charset="0"/>
              </a:rPr>
              <a:t> notebook</a:t>
            </a:r>
          </a:p>
        </p:txBody>
      </p:sp>
      <p:pic>
        <p:nvPicPr>
          <p:cNvPr id="8" name="Picture 7">
            <a:extLst>
              <a:ext uri="{FF2B5EF4-FFF2-40B4-BE49-F238E27FC236}">
                <a16:creationId xmlns:a16="http://schemas.microsoft.com/office/drawing/2014/main" id="{C73391F8-3913-3543-ACF7-D2AB54D23E4A}"/>
              </a:ext>
            </a:extLst>
          </p:cNvPr>
          <p:cNvPicPr>
            <a:picLocks noChangeAspect="1"/>
          </p:cNvPicPr>
          <p:nvPr/>
        </p:nvPicPr>
        <p:blipFill>
          <a:blip r:embed="rId3"/>
          <a:stretch>
            <a:fillRect/>
          </a:stretch>
        </p:blipFill>
        <p:spPr>
          <a:xfrm>
            <a:off x="8193360" y="253378"/>
            <a:ext cx="924570" cy="1070931"/>
          </a:xfrm>
          <a:prstGeom prst="rect">
            <a:avLst/>
          </a:prstGeom>
        </p:spPr>
      </p:pic>
    </p:spTree>
    <p:extLst>
      <p:ext uri="{BB962C8B-B14F-4D97-AF65-F5344CB8AC3E}">
        <p14:creationId xmlns:p14="http://schemas.microsoft.com/office/powerpoint/2010/main" val="3806896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1A6E1-2983-214D-9C72-43FDBA85CFE6}"/>
              </a:ext>
            </a:extLst>
          </p:cNvPr>
          <p:cNvSpPr>
            <a:spLocks noGrp="1"/>
          </p:cNvSpPr>
          <p:nvPr>
            <p:ph type="title"/>
          </p:nvPr>
        </p:nvSpPr>
        <p:spPr/>
        <p:txBody>
          <a:bodyPr/>
          <a:lstStyle/>
          <a:p>
            <a:r>
              <a:rPr lang="en-GB" dirty="0"/>
              <a:t>Jupyter Notebooks</a:t>
            </a:r>
          </a:p>
        </p:txBody>
      </p:sp>
      <p:sp>
        <p:nvSpPr>
          <p:cNvPr id="4" name="Date Placeholder 3">
            <a:extLst>
              <a:ext uri="{FF2B5EF4-FFF2-40B4-BE49-F238E27FC236}">
                <a16:creationId xmlns:a16="http://schemas.microsoft.com/office/drawing/2014/main" id="{FF0CCE47-FE50-A64A-8480-C7B2D165AC33}"/>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D8E40E38-9CC8-7B48-A949-4FCD419DA2E8}"/>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9396AAC8-BC50-A64D-A2F8-1AB4DAE20E40}"/>
              </a:ext>
            </a:extLst>
          </p:cNvPr>
          <p:cNvSpPr>
            <a:spLocks noGrp="1"/>
          </p:cNvSpPr>
          <p:nvPr>
            <p:ph type="sldNum" idx="12"/>
          </p:nvPr>
        </p:nvSpPr>
        <p:spPr/>
        <p:txBody>
          <a:bodyPr/>
          <a:lstStyle/>
          <a:p>
            <a:pPr>
              <a:defRPr/>
            </a:pPr>
            <a:fld id="{18317CFC-9530-4DD8-A082-6933CE16E3A3}" type="slidenum">
              <a:rPr lang="en-GB" smtClean="0"/>
              <a:pPr>
                <a:defRPr/>
              </a:pPr>
              <a:t>14</a:t>
            </a:fld>
            <a:endParaRPr lang="en-GB"/>
          </a:p>
        </p:txBody>
      </p:sp>
      <p:pic>
        <p:nvPicPr>
          <p:cNvPr id="9" name="Picture 8">
            <a:extLst>
              <a:ext uri="{FF2B5EF4-FFF2-40B4-BE49-F238E27FC236}">
                <a16:creationId xmlns:a16="http://schemas.microsoft.com/office/drawing/2014/main" id="{5BF61683-1C2B-4E49-AA2C-88C5D7BAA053}"/>
              </a:ext>
            </a:extLst>
          </p:cNvPr>
          <p:cNvPicPr>
            <a:picLocks noChangeAspect="1"/>
          </p:cNvPicPr>
          <p:nvPr/>
        </p:nvPicPr>
        <p:blipFill>
          <a:blip r:embed="rId3"/>
          <a:stretch>
            <a:fillRect/>
          </a:stretch>
        </p:blipFill>
        <p:spPr>
          <a:xfrm>
            <a:off x="1254298" y="1576641"/>
            <a:ext cx="7412881" cy="4773932"/>
          </a:xfrm>
          <a:prstGeom prst="rect">
            <a:avLst/>
          </a:prstGeom>
        </p:spPr>
      </p:pic>
      <p:pic>
        <p:nvPicPr>
          <p:cNvPr id="8" name="Picture 7">
            <a:extLst>
              <a:ext uri="{FF2B5EF4-FFF2-40B4-BE49-F238E27FC236}">
                <a16:creationId xmlns:a16="http://schemas.microsoft.com/office/drawing/2014/main" id="{26C4847C-ED49-F34B-9E03-6DCF6219F62C}"/>
              </a:ext>
            </a:extLst>
          </p:cNvPr>
          <p:cNvPicPr>
            <a:picLocks noChangeAspect="1"/>
          </p:cNvPicPr>
          <p:nvPr/>
        </p:nvPicPr>
        <p:blipFill>
          <a:blip r:embed="rId4"/>
          <a:stretch>
            <a:fillRect/>
          </a:stretch>
        </p:blipFill>
        <p:spPr>
          <a:xfrm>
            <a:off x="8193360" y="253378"/>
            <a:ext cx="924570" cy="1070931"/>
          </a:xfrm>
          <a:prstGeom prst="rect">
            <a:avLst/>
          </a:prstGeom>
        </p:spPr>
      </p:pic>
    </p:spTree>
    <p:extLst>
      <p:ext uri="{BB962C8B-B14F-4D97-AF65-F5344CB8AC3E}">
        <p14:creationId xmlns:p14="http://schemas.microsoft.com/office/powerpoint/2010/main" val="1400838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659AE-0BD2-AF4C-9E6D-9B9773CE7D21}"/>
              </a:ext>
            </a:extLst>
          </p:cNvPr>
          <p:cNvSpPr>
            <a:spLocks noGrp="1"/>
          </p:cNvSpPr>
          <p:nvPr>
            <p:ph type="title"/>
          </p:nvPr>
        </p:nvSpPr>
        <p:spPr/>
        <p:txBody>
          <a:bodyPr/>
          <a:lstStyle/>
          <a:p>
            <a:r>
              <a:rPr lang="en-US" dirty="0"/>
              <a:t>Where to get Python</a:t>
            </a:r>
          </a:p>
        </p:txBody>
      </p:sp>
      <p:sp>
        <p:nvSpPr>
          <p:cNvPr id="4" name="Date Placeholder 3">
            <a:extLst>
              <a:ext uri="{FF2B5EF4-FFF2-40B4-BE49-F238E27FC236}">
                <a16:creationId xmlns:a16="http://schemas.microsoft.com/office/drawing/2014/main" id="{1503DE56-186A-3046-B554-E62147CFF70E}"/>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F18EE871-10AC-064C-9291-63AD8AACE052}"/>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BF83443C-16F1-9243-AD76-9016905D372E}"/>
              </a:ext>
            </a:extLst>
          </p:cNvPr>
          <p:cNvSpPr>
            <a:spLocks noGrp="1"/>
          </p:cNvSpPr>
          <p:nvPr>
            <p:ph type="sldNum" idx="12"/>
          </p:nvPr>
        </p:nvSpPr>
        <p:spPr/>
        <p:txBody>
          <a:bodyPr/>
          <a:lstStyle/>
          <a:p>
            <a:pPr>
              <a:defRPr/>
            </a:pPr>
            <a:fld id="{18317CFC-9530-4DD8-A082-6933CE16E3A3}" type="slidenum">
              <a:rPr lang="en-GB" smtClean="0"/>
              <a:pPr>
                <a:defRPr/>
              </a:pPr>
              <a:t>15</a:t>
            </a:fld>
            <a:endParaRPr lang="en-GB"/>
          </a:p>
        </p:txBody>
      </p:sp>
      <p:pic>
        <p:nvPicPr>
          <p:cNvPr id="3" name="Picture 2">
            <a:extLst>
              <a:ext uri="{FF2B5EF4-FFF2-40B4-BE49-F238E27FC236}">
                <a16:creationId xmlns:a16="http://schemas.microsoft.com/office/drawing/2014/main" id="{67D20AD4-9CEF-F44A-8093-8A42ABF7347D}"/>
              </a:ext>
            </a:extLst>
          </p:cNvPr>
          <p:cNvPicPr>
            <a:picLocks noChangeAspect="1"/>
          </p:cNvPicPr>
          <p:nvPr/>
        </p:nvPicPr>
        <p:blipFill>
          <a:blip r:embed="rId2"/>
          <a:stretch>
            <a:fillRect/>
          </a:stretch>
        </p:blipFill>
        <p:spPr>
          <a:xfrm>
            <a:off x="8383872" y="692696"/>
            <a:ext cx="570992" cy="570992"/>
          </a:xfrm>
          <a:prstGeom prst="rect">
            <a:avLst/>
          </a:prstGeom>
        </p:spPr>
      </p:pic>
      <p:sp>
        <p:nvSpPr>
          <p:cNvPr id="7" name="Rectangle 6">
            <a:extLst>
              <a:ext uri="{FF2B5EF4-FFF2-40B4-BE49-F238E27FC236}">
                <a16:creationId xmlns:a16="http://schemas.microsoft.com/office/drawing/2014/main" id="{CFAEFC3C-AA04-164F-BB09-6F0399B0A75E}"/>
              </a:ext>
            </a:extLst>
          </p:cNvPr>
          <p:cNvSpPr/>
          <p:nvPr/>
        </p:nvSpPr>
        <p:spPr>
          <a:xfrm>
            <a:off x="495300" y="1572691"/>
            <a:ext cx="3749809" cy="369332"/>
          </a:xfrm>
          <a:prstGeom prst="rect">
            <a:avLst/>
          </a:prstGeom>
        </p:spPr>
        <p:txBody>
          <a:bodyPr wrap="none">
            <a:spAutoFit/>
          </a:bodyPr>
          <a:lstStyle/>
          <a:p>
            <a:r>
              <a:rPr lang="en-GB" dirty="0">
                <a:solidFill>
                  <a:schemeClr val="tx1"/>
                </a:solidFill>
              </a:rPr>
              <a:t>https://</a:t>
            </a:r>
            <a:r>
              <a:rPr lang="en-GB" dirty="0" err="1">
                <a:solidFill>
                  <a:schemeClr val="tx1"/>
                </a:solidFill>
              </a:rPr>
              <a:t>www.python.org</a:t>
            </a:r>
            <a:r>
              <a:rPr lang="en-GB" dirty="0">
                <a:solidFill>
                  <a:schemeClr val="tx1"/>
                </a:solidFill>
              </a:rPr>
              <a:t>/downloads/</a:t>
            </a:r>
          </a:p>
        </p:txBody>
      </p:sp>
      <p:pic>
        <p:nvPicPr>
          <p:cNvPr id="9" name="Picture 8">
            <a:extLst>
              <a:ext uri="{FF2B5EF4-FFF2-40B4-BE49-F238E27FC236}">
                <a16:creationId xmlns:a16="http://schemas.microsoft.com/office/drawing/2014/main" id="{1844D790-D96C-3744-BBBD-20EFD29A6590}"/>
              </a:ext>
            </a:extLst>
          </p:cNvPr>
          <p:cNvPicPr>
            <a:picLocks noChangeAspect="1"/>
          </p:cNvPicPr>
          <p:nvPr/>
        </p:nvPicPr>
        <p:blipFill>
          <a:blip r:embed="rId3"/>
          <a:stretch>
            <a:fillRect/>
          </a:stretch>
        </p:blipFill>
        <p:spPr>
          <a:xfrm>
            <a:off x="1357297" y="1966005"/>
            <a:ext cx="7191405" cy="4614181"/>
          </a:xfrm>
          <a:prstGeom prst="rect">
            <a:avLst/>
          </a:prstGeom>
        </p:spPr>
      </p:pic>
    </p:spTree>
    <p:extLst>
      <p:ext uri="{BB962C8B-B14F-4D97-AF65-F5344CB8AC3E}">
        <p14:creationId xmlns:p14="http://schemas.microsoft.com/office/powerpoint/2010/main" val="3617052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DC3D3-F2F1-D644-8BB0-E9F25808E42E}"/>
              </a:ext>
            </a:extLst>
          </p:cNvPr>
          <p:cNvSpPr>
            <a:spLocks noGrp="1"/>
          </p:cNvSpPr>
          <p:nvPr>
            <p:ph type="title"/>
          </p:nvPr>
        </p:nvSpPr>
        <p:spPr/>
        <p:txBody>
          <a:bodyPr/>
          <a:lstStyle/>
          <a:p>
            <a:r>
              <a:rPr lang="en-GB" dirty="0"/>
              <a:t>Python Environments</a:t>
            </a:r>
          </a:p>
        </p:txBody>
      </p:sp>
      <p:sp>
        <p:nvSpPr>
          <p:cNvPr id="3" name="Content Placeholder 2">
            <a:extLst>
              <a:ext uri="{FF2B5EF4-FFF2-40B4-BE49-F238E27FC236}">
                <a16:creationId xmlns:a16="http://schemas.microsoft.com/office/drawing/2014/main" id="{36DDBE1D-9568-0344-89E6-172F36D4258E}"/>
              </a:ext>
            </a:extLst>
          </p:cNvPr>
          <p:cNvSpPr>
            <a:spLocks noGrp="1"/>
          </p:cNvSpPr>
          <p:nvPr>
            <p:ph idx="1"/>
          </p:nvPr>
        </p:nvSpPr>
        <p:spPr>
          <a:xfrm>
            <a:off x="504400" y="1416051"/>
            <a:ext cx="8913681" cy="4529138"/>
          </a:xfrm>
        </p:spPr>
        <p:txBody>
          <a:bodyPr/>
          <a:lstStyle/>
          <a:p>
            <a:r>
              <a:rPr lang="en-GB" sz="2400" dirty="0"/>
              <a:t>Typically use a tool to handle Python environments</a:t>
            </a:r>
          </a:p>
          <a:p>
            <a:r>
              <a:rPr lang="en-GB" sz="2400" dirty="0"/>
              <a:t>Required as may have different projects</a:t>
            </a:r>
          </a:p>
          <a:p>
            <a:pPr lvl="1"/>
            <a:r>
              <a:rPr lang="en-GB" sz="2000" dirty="0"/>
              <a:t>that use different versions of Python 3.7, 3.8, 3.9, 3.10  etc.</a:t>
            </a:r>
          </a:p>
          <a:p>
            <a:pPr lvl="1"/>
            <a:r>
              <a:rPr lang="en-GB" sz="2000" dirty="0"/>
              <a:t>that use different libraries NumPy, SciPy, Pandas, Matplotlib</a:t>
            </a:r>
          </a:p>
          <a:p>
            <a:pPr lvl="1"/>
            <a:r>
              <a:rPr lang="en-GB" sz="2000" dirty="0"/>
              <a:t>and different versions of those libraries</a:t>
            </a:r>
          </a:p>
          <a:p>
            <a:r>
              <a:rPr lang="en-GB" sz="2400" dirty="0"/>
              <a:t>Problem for Python</a:t>
            </a:r>
          </a:p>
          <a:p>
            <a:pPr lvl="1"/>
            <a:r>
              <a:rPr lang="en-GB" sz="2000" dirty="0"/>
              <a:t>installs libraries for a Python runtime</a:t>
            </a:r>
          </a:p>
          <a:p>
            <a:pPr lvl="1"/>
            <a:r>
              <a:rPr lang="en-GB" sz="2000" dirty="0"/>
              <a:t>by default </a:t>
            </a:r>
            <a:r>
              <a:rPr lang="en-GB" sz="2000" i="1" dirty="0"/>
              <a:t>globally</a:t>
            </a:r>
            <a:r>
              <a:rPr lang="en-GB" sz="2000" dirty="0"/>
              <a:t> on a machine</a:t>
            </a:r>
          </a:p>
          <a:p>
            <a:r>
              <a:rPr lang="en-GB" sz="2400" dirty="0"/>
              <a:t>Two commonly used environment tools</a:t>
            </a:r>
          </a:p>
          <a:p>
            <a:pPr lvl="1"/>
            <a:r>
              <a:rPr lang="en-GB" sz="2000" dirty="0"/>
              <a:t>pip virtual environments / conda environments</a:t>
            </a:r>
          </a:p>
          <a:p>
            <a:pPr lvl="1"/>
            <a:r>
              <a:rPr lang="en-GB" sz="2000" dirty="0"/>
              <a:t>we will look at </a:t>
            </a:r>
            <a:r>
              <a:rPr lang="en-GB" sz="2000" b="1" dirty="0">
                <a:solidFill>
                  <a:srgbClr val="0000FF"/>
                </a:solidFill>
              </a:rPr>
              <a:t>virtual environments </a:t>
            </a:r>
            <a:r>
              <a:rPr lang="en-GB" sz="2000" dirty="0"/>
              <a:t>and  </a:t>
            </a:r>
            <a:r>
              <a:rPr lang="en-GB" sz="2000" b="1" dirty="0">
                <a:solidFill>
                  <a:srgbClr val="0000FF"/>
                </a:solidFill>
              </a:rPr>
              <a:t>pip</a:t>
            </a:r>
          </a:p>
        </p:txBody>
      </p:sp>
      <p:sp>
        <p:nvSpPr>
          <p:cNvPr id="4" name="Date Placeholder 3">
            <a:extLst>
              <a:ext uri="{FF2B5EF4-FFF2-40B4-BE49-F238E27FC236}">
                <a16:creationId xmlns:a16="http://schemas.microsoft.com/office/drawing/2014/main" id="{D9213ADE-D6E7-B24D-8868-259E4CDF7701}"/>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6817D3C9-9E8A-C642-A923-6F3F9DEF205E}"/>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075F9E11-1912-E949-BC13-0AD882800553}"/>
              </a:ext>
            </a:extLst>
          </p:cNvPr>
          <p:cNvSpPr>
            <a:spLocks noGrp="1"/>
          </p:cNvSpPr>
          <p:nvPr>
            <p:ph type="sldNum" idx="12"/>
          </p:nvPr>
        </p:nvSpPr>
        <p:spPr/>
        <p:txBody>
          <a:bodyPr/>
          <a:lstStyle/>
          <a:p>
            <a:pPr>
              <a:defRPr/>
            </a:pPr>
            <a:fld id="{18317CFC-9530-4DD8-A082-6933CE16E3A3}" type="slidenum">
              <a:rPr lang="en-GB" smtClean="0"/>
              <a:pPr>
                <a:defRPr/>
              </a:pPr>
              <a:t>16</a:t>
            </a:fld>
            <a:endParaRPr lang="en-GB"/>
          </a:p>
        </p:txBody>
      </p:sp>
    </p:spTree>
    <p:extLst>
      <p:ext uri="{BB962C8B-B14F-4D97-AF65-F5344CB8AC3E}">
        <p14:creationId xmlns:p14="http://schemas.microsoft.com/office/powerpoint/2010/main" val="3771307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D9AD0-9166-A14B-BA0A-61FD189931C0}"/>
              </a:ext>
            </a:extLst>
          </p:cNvPr>
          <p:cNvSpPr>
            <a:spLocks noGrp="1"/>
          </p:cNvSpPr>
          <p:nvPr>
            <p:ph type="title"/>
          </p:nvPr>
        </p:nvSpPr>
        <p:spPr/>
        <p:txBody>
          <a:bodyPr/>
          <a:lstStyle/>
          <a:p>
            <a:r>
              <a:rPr lang="en-GB" dirty="0"/>
              <a:t>Pip and Virtual Environments</a:t>
            </a:r>
          </a:p>
        </p:txBody>
      </p:sp>
      <p:sp>
        <p:nvSpPr>
          <p:cNvPr id="3" name="Content Placeholder 2">
            <a:extLst>
              <a:ext uri="{FF2B5EF4-FFF2-40B4-BE49-F238E27FC236}">
                <a16:creationId xmlns:a16="http://schemas.microsoft.com/office/drawing/2014/main" id="{80F00818-50AE-D34F-9599-5A99730C23CC}"/>
              </a:ext>
            </a:extLst>
          </p:cNvPr>
          <p:cNvSpPr>
            <a:spLocks noGrp="1"/>
          </p:cNvSpPr>
          <p:nvPr>
            <p:ph idx="1"/>
          </p:nvPr>
        </p:nvSpPr>
        <p:spPr>
          <a:xfrm>
            <a:off x="495300" y="1367335"/>
            <a:ext cx="9210228" cy="4529138"/>
          </a:xfrm>
        </p:spPr>
        <p:txBody>
          <a:bodyPr/>
          <a:lstStyle/>
          <a:p>
            <a:r>
              <a:rPr lang="en-US" sz="2400" dirty="0"/>
              <a:t>Can use virtual environments </a:t>
            </a:r>
            <a:r>
              <a:rPr lang="en-US" sz="2400" dirty="0" err="1">
                <a:latin typeface="Courier" pitchFamily="2" charset="0"/>
              </a:rPr>
              <a:t>venv</a:t>
            </a:r>
            <a:r>
              <a:rPr lang="en-US" sz="2400" dirty="0"/>
              <a:t> module</a:t>
            </a:r>
          </a:p>
          <a:p>
            <a:pPr lvl="2"/>
            <a:r>
              <a:rPr lang="en-US" sz="1600" dirty="0"/>
              <a:t>see </a:t>
            </a:r>
            <a:r>
              <a:rPr lang="en-GB" sz="1600" dirty="0">
                <a:hlinkClick r:id="rId2"/>
              </a:rPr>
              <a:t>https://docs.python.org/3/library/venv.html</a:t>
            </a:r>
            <a:endParaRPr lang="en-GB" sz="1600" dirty="0"/>
          </a:p>
          <a:p>
            <a:pPr lvl="1"/>
            <a:r>
              <a:rPr lang="en-GB" sz="2000" dirty="0"/>
              <a:t>tool to create isolated Python package configurations</a:t>
            </a:r>
            <a:endParaRPr lang="en-US" sz="1800" dirty="0"/>
          </a:p>
          <a:p>
            <a:pPr lvl="1"/>
            <a:r>
              <a:rPr lang="en-GB" sz="2000" dirty="0"/>
              <a:t>included as part of Python 3 and pip</a:t>
            </a:r>
          </a:p>
          <a:p>
            <a:pPr lvl="1"/>
            <a:r>
              <a:rPr lang="en-GB" sz="2000" dirty="0"/>
              <a:t>use </a:t>
            </a:r>
            <a:r>
              <a:rPr lang="en-GB" sz="2000" dirty="0">
                <a:latin typeface="Courier" pitchFamily="2" charset="0"/>
              </a:rPr>
              <a:t>source</a:t>
            </a:r>
            <a:r>
              <a:rPr lang="en-GB" sz="2000" dirty="0"/>
              <a:t> to activate on Mac (or </a:t>
            </a:r>
            <a:r>
              <a:rPr lang="en-GB" sz="2000" dirty="0" err="1">
                <a:latin typeface="Courier" pitchFamily="2" charset="0"/>
              </a:rPr>
              <a:t>activate.bat</a:t>
            </a:r>
            <a:r>
              <a:rPr lang="en-GB" sz="2000" dirty="0">
                <a:latin typeface="Courier" pitchFamily="2" charset="0"/>
              </a:rPr>
              <a:t> </a:t>
            </a:r>
            <a:r>
              <a:rPr lang="en-GB" sz="2000" dirty="0"/>
              <a:t>on Windows)</a:t>
            </a:r>
            <a:endParaRPr lang="en-GB" dirty="0"/>
          </a:p>
          <a:p>
            <a:r>
              <a:rPr lang="en-US" sz="2400" dirty="0"/>
              <a:t>Each virtual environment can have its own set up</a:t>
            </a:r>
          </a:p>
          <a:p>
            <a:endParaRPr lang="en-US" sz="2400" dirty="0"/>
          </a:p>
          <a:p>
            <a:pPr lvl="2"/>
            <a:endParaRPr lang="en-US" sz="3600" dirty="0"/>
          </a:p>
          <a:p>
            <a:pPr lvl="1"/>
            <a:r>
              <a:rPr lang="en-GB" sz="2000" dirty="0"/>
              <a:t>Installs &lt;whatever&gt; in virtual env </a:t>
            </a:r>
            <a:r>
              <a:rPr lang="en-GB" sz="2000" dirty="0">
                <a:latin typeface="Courier" pitchFamily="2" charset="0"/>
              </a:rPr>
              <a:t>venv3</a:t>
            </a:r>
            <a:r>
              <a:rPr lang="en-GB" sz="2000" dirty="0"/>
              <a:t> in current directory</a:t>
            </a:r>
          </a:p>
          <a:p>
            <a:pPr lvl="1"/>
            <a:r>
              <a:rPr lang="en-GB" sz="2000" dirty="0"/>
              <a:t>from Python Package Index </a:t>
            </a:r>
            <a:r>
              <a:rPr lang="en-GB" sz="2000" dirty="0">
                <a:hlinkClick r:id="rId3"/>
              </a:rPr>
              <a:t>https://pypi.org/</a:t>
            </a:r>
            <a:endParaRPr lang="en-GB" sz="2000" dirty="0"/>
          </a:p>
          <a:p>
            <a:r>
              <a:rPr lang="en-GB" sz="2400" dirty="0"/>
              <a:t>Typically used through IDE</a:t>
            </a:r>
            <a:endParaRPr lang="en-US" sz="2400" dirty="0"/>
          </a:p>
        </p:txBody>
      </p:sp>
      <p:sp>
        <p:nvSpPr>
          <p:cNvPr id="4" name="Date Placeholder 3">
            <a:extLst>
              <a:ext uri="{FF2B5EF4-FFF2-40B4-BE49-F238E27FC236}">
                <a16:creationId xmlns:a16="http://schemas.microsoft.com/office/drawing/2014/main" id="{903D2842-3035-5C4B-A922-6FEE7DB09F20}"/>
              </a:ext>
            </a:extLst>
          </p:cNvPr>
          <p:cNvSpPr>
            <a:spLocks noGrp="1"/>
          </p:cNvSpPr>
          <p:nvPr>
            <p:ph type="dt" idx="10"/>
          </p:nvPr>
        </p:nvSpPr>
        <p:spPr/>
        <p:txBody>
          <a:bodyPr/>
          <a:lstStyle/>
          <a:p>
            <a:pPr>
              <a:defRPr/>
            </a:pPr>
            <a:r>
              <a:rPr lang="en-GB"/>
              <a:t>04/12/2023</a:t>
            </a:r>
            <a:endParaRPr lang="en-GB" dirty="0"/>
          </a:p>
        </p:txBody>
      </p:sp>
      <p:sp>
        <p:nvSpPr>
          <p:cNvPr id="5" name="Footer Placeholder 4">
            <a:extLst>
              <a:ext uri="{FF2B5EF4-FFF2-40B4-BE49-F238E27FC236}">
                <a16:creationId xmlns:a16="http://schemas.microsoft.com/office/drawing/2014/main" id="{695C6439-9419-F642-A0DC-4AACB45C88FE}"/>
              </a:ext>
            </a:extLst>
          </p:cNvPr>
          <p:cNvSpPr>
            <a:spLocks noGrp="1"/>
          </p:cNvSpPr>
          <p:nvPr>
            <p:ph type="ftr" idx="11"/>
          </p:nvPr>
        </p:nvSpPr>
        <p:spPr/>
        <p:txBody>
          <a:bodyPr/>
          <a:lstStyle/>
          <a:p>
            <a:pPr>
              <a:defRPr/>
            </a:pPr>
            <a:r>
              <a:rPr lang="en-GB"/>
              <a:t>python envs</a:t>
            </a:r>
            <a:endParaRPr lang="en-GB" dirty="0"/>
          </a:p>
        </p:txBody>
      </p:sp>
      <p:sp>
        <p:nvSpPr>
          <p:cNvPr id="6" name="Slide Number Placeholder 5">
            <a:extLst>
              <a:ext uri="{FF2B5EF4-FFF2-40B4-BE49-F238E27FC236}">
                <a16:creationId xmlns:a16="http://schemas.microsoft.com/office/drawing/2014/main" id="{6F4F4C4D-C0A5-F54F-878E-4EEE723FD0B2}"/>
              </a:ext>
            </a:extLst>
          </p:cNvPr>
          <p:cNvSpPr>
            <a:spLocks noGrp="1"/>
          </p:cNvSpPr>
          <p:nvPr>
            <p:ph type="sldNum" idx="12"/>
          </p:nvPr>
        </p:nvSpPr>
        <p:spPr/>
        <p:txBody>
          <a:bodyPr/>
          <a:lstStyle/>
          <a:p>
            <a:pPr>
              <a:defRPr/>
            </a:pPr>
            <a:fld id="{18317CFC-9530-4DD8-A082-6933CE16E3A3}" type="slidenum">
              <a:rPr lang="en-GB" smtClean="0"/>
              <a:pPr>
                <a:defRPr/>
              </a:pPr>
              <a:t>17</a:t>
            </a:fld>
            <a:endParaRPr lang="en-GB"/>
          </a:p>
        </p:txBody>
      </p:sp>
      <p:sp>
        <p:nvSpPr>
          <p:cNvPr id="7" name="TextBox 6">
            <a:extLst>
              <a:ext uri="{FF2B5EF4-FFF2-40B4-BE49-F238E27FC236}">
                <a16:creationId xmlns:a16="http://schemas.microsoft.com/office/drawing/2014/main" id="{E5C4127F-E34D-0041-81B8-82FE91291AD2}"/>
              </a:ext>
            </a:extLst>
          </p:cNvPr>
          <p:cNvSpPr txBox="1"/>
          <p:nvPr/>
        </p:nvSpPr>
        <p:spPr>
          <a:xfrm>
            <a:off x="2008411" y="4009869"/>
            <a:ext cx="5904656" cy="1323439"/>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2000" dirty="0">
                <a:solidFill>
                  <a:schemeClr val="tx1"/>
                </a:solidFill>
                <a:latin typeface="Courier" pitchFamily="2" charset="0"/>
              </a:rPr>
              <a:t>$ </a:t>
            </a:r>
            <a:r>
              <a:rPr lang="en-GB" sz="2000" b="1" dirty="0">
                <a:solidFill>
                  <a:schemeClr val="tx1"/>
                </a:solidFill>
                <a:latin typeface="Courier" pitchFamily="2" charset="0"/>
              </a:rPr>
              <a:t>python</a:t>
            </a:r>
            <a:r>
              <a:rPr lang="en-GB" sz="2000" dirty="0">
                <a:solidFill>
                  <a:schemeClr val="tx1"/>
                </a:solidFill>
                <a:latin typeface="Courier" pitchFamily="2" charset="0"/>
              </a:rPr>
              <a:t> -m </a:t>
            </a:r>
            <a:r>
              <a:rPr lang="en-GB" sz="2000" dirty="0" err="1">
                <a:solidFill>
                  <a:schemeClr val="tx1"/>
                </a:solidFill>
                <a:latin typeface="Courier" pitchFamily="2" charset="0"/>
              </a:rPr>
              <a:t>venv</a:t>
            </a:r>
            <a:r>
              <a:rPr lang="en-GB" sz="2000" dirty="0">
                <a:solidFill>
                  <a:schemeClr val="tx1"/>
                </a:solidFill>
                <a:latin typeface="Courier" pitchFamily="2" charset="0"/>
              </a:rPr>
              <a:t> &lt;</a:t>
            </a:r>
            <a:r>
              <a:rPr lang="en-GB" sz="2000" dirty="0" err="1">
                <a:solidFill>
                  <a:schemeClr val="tx1"/>
                </a:solidFill>
                <a:latin typeface="Courier" pitchFamily="2" charset="0"/>
              </a:rPr>
              <a:t>envname</a:t>
            </a:r>
            <a:r>
              <a:rPr lang="en-GB" sz="2000" dirty="0">
                <a:solidFill>
                  <a:schemeClr val="tx1"/>
                </a:solidFill>
                <a:latin typeface="Courier" pitchFamily="2" charset="0"/>
              </a:rPr>
              <a:t>&gt;</a:t>
            </a:r>
          </a:p>
          <a:p>
            <a:r>
              <a:rPr lang="en-GB" sz="2000" dirty="0">
                <a:solidFill>
                  <a:schemeClr val="tx1"/>
                </a:solidFill>
                <a:latin typeface="Courier" pitchFamily="2" charset="0"/>
              </a:rPr>
              <a:t>$ </a:t>
            </a:r>
            <a:r>
              <a:rPr lang="en-GB" sz="2000" b="1" dirty="0">
                <a:solidFill>
                  <a:schemeClr val="tx1"/>
                </a:solidFill>
                <a:latin typeface="Courier" pitchFamily="2" charset="0"/>
              </a:rPr>
              <a:t>source</a:t>
            </a:r>
            <a:r>
              <a:rPr lang="en-GB" sz="2000" dirty="0">
                <a:solidFill>
                  <a:schemeClr val="tx1"/>
                </a:solidFill>
                <a:latin typeface="Courier" pitchFamily="2" charset="0"/>
              </a:rPr>
              <a:t> &lt;</a:t>
            </a:r>
            <a:r>
              <a:rPr lang="en-GB" sz="2000" dirty="0" err="1">
                <a:solidFill>
                  <a:schemeClr val="tx1"/>
                </a:solidFill>
                <a:latin typeface="Courier" pitchFamily="2" charset="0"/>
              </a:rPr>
              <a:t>envname</a:t>
            </a:r>
            <a:r>
              <a:rPr lang="en-GB" sz="2000" dirty="0">
                <a:solidFill>
                  <a:schemeClr val="tx1"/>
                </a:solidFill>
                <a:latin typeface="Courier" pitchFamily="2" charset="0"/>
              </a:rPr>
              <a:t>&gt;/bin/activate</a:t>
            </a:r>
          </a:p>
          <a:p>
            <a:r>
              <a:rPr lang="en-GB" sz="2000" dirty="0">
                <a:solidFill>
                  <a:schemeClr val="tx1"/>
                </a:solidFill>
                <a:latin typeface="Courier" pitchFamily="2" charset="0"/>
              </a:rPr>
              <a:t>(venv3) </a:t>
            </a:r>
          </a:p>
          <a:p>
            <a:r>
              <a:rPr lang="en-GB" sz="2000" dirty="0">
                <a:solidFill>
                  <a:schemeClr val="tx1"/>
                </a:solidFill>
                <a:latin typeface="Courier" pitchFamily="2" charset="0"/>
              </a:rPr>
              <a:t>$ </a:t>
            </a:r>
            <a:r>
              <a:rPr lang="en-GB" sz="2000" b="1" dirty="0">
                <a:solidFill>
                  <a:schemeClr val="tx1"/>
                </a:solidFill>
                <a:latin typeface="Courier" pitchFamily="2" charset="0"/>
              </a:rPr>
              <a:t>pip</a:t>
            </a:r>
            <a:r>
              <a:rPr lang="en-GB" sz="2000" dirty="0">
                <a:solidFill>
                  <a:schemeClr val="tx1"/>
                </a:solidFill>
                <a:latin typeface="Courier" pitchFamily="2" charset="0"/>
              </a:rPr>
              <a:t> install &lt;whatever&gt;</a:t>
            </a:r>
          </a:p>
        </p:txBody>
      </p:sp>
      <p:pic>
        <p:nvPicPr>
          <p:cNvPr id="8" name="Picture 4" descr="How to Install Pip on CentOS 8">
            <a:extLst>
              <a:ext uri="{FF2B5EF4-FFF2-40B4-BE49-F238E27FC236}">
                <a16:creationId xmlns:a16="http://schemas.microsoft.com/office/drawing/2014/main" id="{A27CCB7D-6CC7-EA48-A7AB-7D26C88044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5368" y="548680"/>
            <a:ext cx="792088" cy="7920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26F7663-F0F3-7F4B-BF5D-EE7AF2B003A3}"/>
              </a:ext>
            </a:extLst>
          </p:cNvPr>
          <p:cNvPicPr>
            <a:picLocks noChangeAspect="1"/>
          </p:cNvPicPr>
          <p:nvPr/>
        </p:nvPicPr>
        <p:blipFill>
          <a:blip r:embed="rId5"/>
          <a:stretch>
            <a:fillRect/>
          </a:stretch>
        </p:blipFill>
        <p:spPr>
          <a:xfrm>
            <a:off x="8265368" y="5733256"/>
            <a:ext cx="952650" cy="703146"/>
          </a:xfrm>
          <a:prstGeom prst="rect">
            <a:avLst/>
          </a:prstGeom>
        </p:spPr>
      </p:pic>
    </p:spTree>
    <p:extLst>
      <p:ext uri="{BB962C8B-B14F-4D97-AF65-F5344CB8AC3E}">
        <p14:creationId xmlns:p14="http://schemas.microsoft.com/office/powerpoint/2010/main" val="765112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05F4B-5ED5-2940-B6DF-29F0CB835231}"/>
              </a:ext>
            </a:extLst>
          </p:cNvPr>
          <p:cNvSpPr>
            <a:spLocks noGrp="1"/>
          </p:cNvSpPr>
          <p:nvPr>
            <p:ph type="title"/>
          </p:nvPr>
        </p:nvSpPr>
        <p:spPr/>
        <p:txBody>
          <a:bodyPr/>
          <a:lstStyle/>
          <a:p>
            <a:r>
              <a:rPr lang="en-GB" dirty="0"/>
              <a:t>Working with Pip</a:t>
            </a:r>
          </a:p>
        </p:txBody>
      </p:sp>
      <p:sp>
        <p:nvSpPr>
          <p:cNvPr id="3" name="Content Placeholder 2">
            <a:extLst>
              <a:ext uri="{FF2B5EF4-FFF2-40B4-BE49-F238E27FC236}">
                <a16:creationId xmlns:a16="http://schemas.microsoft.com/office/drawing/2014/main" id="{68EC6179-A4CE-9E4A-A50A-C2DC84F39250}"/>
              </a:ext>
            </a:extLst>
          </p:cNvPr>
          <p:cNvSpPr>
            <a:spLocks noGrp="1"/>
          </p:cNvSpPr>
          <p:nvPr>
            <p:ph idx="1"/>
          </p:nvPr>
        </p:nvSpPr>
        <p:spPr>
          <a:xfrm>
            <a:off x="458017" y="1416051"/>
            <a:ext cx="8913681" cy="4529138"/>
          </a:xfrm>
        </p:spPr>
        <p:txBody>
          <a:bodyPr/>
          <a:lstStyle/>
          <a:p>
            <a:r>
              <a:rPr lang="en-GB" sz="2400" dirty="0"/>
              <a:t>Open a Command (Windows) or Terminal (Mac)</a:t>
            </a:r>
          </a:p>
          <a:p>
            <a:pPr lvl="1"/>
            <a:r>
              <a:rPr lang="en-GB" sz="2000" dirty="0"/>
              <a:t>check installation</a:t>
            </a:r>
          </a:p>
          <a:p>
            <a:pPr lvl="1"/>
            <a:endParaRPr lang="en-GB" sz="2000" dirty="0"/>
          </a:p>
          <a:p>
            <a:pPr lvl="1"/>
            <a:r>
              <a:rPr lang="en-GB" sz="2000" dirty="0"/>
              <a:t>install package</a:t>
            </a:r>
          </a:p>
          <a:p>
            <a:pPr lvl="1"/>
            <a:endParaRPr lang="en-GB" sz="2000" dirty="0"/>
          </a:p>
          <a:p>
            <a:pPr lvl="1"/>
            <a:r>
              <a:rPr lang="en-GB" sz="2000" dirty="0"/>
              <a:t>create a virtual environment</a:t>
            </a:r>
          </a:p>
          <a:p>
            <a:pPr lvl="1"/>
            <a:endParaRPr lang="en-GB" sz="2000" dirty="0"/>
          </a:p>
          <a:p>
            <a:pPr lvl="1"/>
            <a:r>
              <a:rPr lang="en-GB" sz="2000" dirty="0"/>
              <a:t>to use or activate / deactivate the environment</a:t>
            </a:r>
          </a:p>
          <a:p>
            <a:pPr lvl="1"/>
            <a:endParaRPr lang="en-GB" sz="2000" dirty="0"/>
          </a:p>
          <a:p>
            <a:pPr lvl="1"/>
            <a:r>
              <a:rPr lang="en-GB" sz="2000" dirty="0"/>
              <a:t>update the pip installation</a:t>
            </a:r>
          </a:p>
          <a:p>
            <a:pPr marL="457200" lvl="1" indent="0">
              <a:buNone/>
            </a:pPr>
            <a:endParaRPr lang="en-GB" sz="2000" dirty="0"/>
          </a:p>
          <a:p>
            <a:pPr lvl="1"/>
            <a:r>
              <a:rPr lang="en-GB" sz="2000" dirty="0"/>
              <a:t>to see </a:t>
            </a:r>
            <a:r>
              <a:rPr lang="en-GB" sz="2000" dirty="0" err="1"/>
              <a:t>whats</a:t>
            </a:r>
            <a:r>
              <a:rPr lang="en-GB" sz="2000" dirty="0"/>
              <a:t> been installed</a:t>
            </a:r>
          </a:p>
          <a:p>
            <a:pPr lvl="1"/>
            <a:endParaRPr lang="en-GB" sz="2000" dirty="0"/>
          </a:p>
          <a:p>
            <a:pPr lvl="2"/>
            <a:endParaRPr lang="en-GB" sz="1600" dirty="0"/>
          </a:p>
        </p:txBody>
      </p:sp>
      <p:sp>
        <p:nvSpPr>
          <p:cNvPr id="4" name="Date Placeholder 3">
            <a:extLst>
              <a:ext uri="{FF2B5EF4-FFF2-40B4-BE49-F238E27FC236}">
                <a16:creationId xmlns:a16="http://schemas.microsoft.com/office/drawing/2014/main" id="{1D5365D9-E940-804C-ABF0-A112E52BABDF}"/>
              </a:ext>
            </a:extLst>
          </p:cNvPr>
          <p:cNvSpPr>
            <a:spLocks noGrp="1"/>
          </p:cNvSpPr>
          <p:nvPr>
            <p:ph type="dt" idx="10"/>
          </p:nvPr>
        </p:nvSpPr>
        <p:spPr/>
        <p:txBody>
          <a:bodyPr/>
          <a:lstStyle/>
          <a:p>
            <a:pPr>
              <a:defRPr/>
            </a:pPr>
            <a:r>
              <a:rPr lang="en-GB"/>
              <a:t>04/12/2023</a:t>
            </a:r>
            <a:endParaRPr lang="en-GB" dirty="0"/>
          </a:p>
        </p:txBody>
      </p:sp>
      <p:sp>
        <p:nvSpPr>
          <p:cNvPr id="5" name="Footer Placeholder 4">
            <a:extLst>
              <a:ext uri="{FF2B5EF4-FFF2-40B4-BE49-F238E27FC236}">
                <a16:creationId xmlns:a16="http://schemas.microsoft.com/office/drawing/2014/main" id="{DE2FABBA-37D1-EA48-B61C-4B4F01825162}"/>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565A7EFF-B2EB-A845-AD52-6516B467BD06}"/>
              </a:ext>
            </a:extLst>
          </p:cNvPr>
          <p:cNvSpPr>
            <a:spLocks noGrp="1"/>
          </p:cNvSpPr>
          <p:nvPr>
            <p:ph type="sldNum" idx="12"/>
          </p:nvPr>
        </p:nvSpPr>
        <p:spPr/>
        <p:txBody>
          <a:bodyPr/>
          <a:lstStyle/>
          <a:p>
            <a:pPr>
              <a:defRPr/>
            </a:pPr>
            <a:fld id="{18317CFC-9530-4DD8-A082-6933CE16E3A3}" type="slidenum">
              <a:rPr lang="en-GB" smtClean="0"/>
              <a:pPr>
                <a:defRPr/>
              </a:pPr>
              <a:t>18</a:t>
            </a:fld>
            <a:endParaRPr lang="en-GB"/>
          </a:p>
        </p:txBody>
      </p:sp>
      <p:sp>
        <p:nvSpPr>
          <p:cNvPr id="7" name="TextBox 6">
            <a:extLst>
              <a:ext uri="{FF2B5EF4-FFF2-40B4-BE49-F238E27FC236}">
                <a16:creationId xmlns:a16="http://schemas.microsoft.com/office/drawing/2014/main" id="{5D3782FB-0CD5-9A4C-927D-2B896DC24D2D}"/>
              </a:ext>
            </a:extLst>
          </p:cNvPr>
          <p:cNvSpPr txBox="1"/>
          <p:nvPr/>
        </p:nvSpPr>
        <p:spPr>
          <a:xfrm>
            <a:off x="1337765" y="2397215"/>
            <a:ext cx="2391099"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2000" b="1" dirty="0">
                <a:solidFill>
                  <a:schemeClr val="tx1"/>
                </a:solidFill>
                <a:latin typeface="Courier" pitchFamily="2" charset="0"/>
              </a:rPr>
              <a:t>pip</a:t>
            </a:r>
            <a:r>
              <a:rPr lang="en-GB" sz="2000" dirty="0">
                <a:solidFill>
                  <a:schemeClr val="tx1"/>
                </a:solidFill>
                <a:latin typeface="Courier" pitchFamily="2" charset="0"/>
              </a:rPr>
              <a:t> --version</a:t>
            </a:r>
          </a:p>
        </p:txBody>
      </p:sp>
      <p:sp>
        <p:nvSpPr>
          <p:cNvPr id="8" name="TextBox 7">
            <a:extLst>
              <a:ext uri="{FF2B5EF4-FFF2-40B4-BE49-F238E27FC236}">
                <a16:creationId xmlns:a16="http://schemas.microsoft.com/office/drawing/2014/main" id="{BB95F78A-3BFB-CE4A-ABE9-21F938FF218A}"/>
              </a:ext>
            </a:extLst>
          </p:cNvPr>
          <p:cNvSpPr txBox="1"/>
          <p:nvPr/>
        </p:nvSpPr>
        <p:spPr>
          <a:xfrm>
            <a:off x="1288756" y="5796538"/>
            <a:ext cx="4102094"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2000" b="1" dirty="0">
                <a:solidFill>
                  <a:schemeClr val="tx1"/>
                </a:solidFill>
                <a:latin typeface="Courier" pitchFamily="2" charset="0"/>
              </a:rPr>
              <a:t>pip</a:t>
            </a:r>
            <a:r>
              <a:rPr lang="en-GB" sz="2000" dirty="0">
                <a:solidFill>
                  <a:schemeClr val="tx1"/>
                </a:solidFill>
                <a:latin typeface="Courier" pitchFamily="2" charset="0"/>
              </a:rPr>
              <a:t> install --upgrade pip</a:t>
            </a:r>
          </a:p>
        </p:txBody>
      </p:sp>
      <p:sp>
        <p:nvSpPr>
          <p:cNvPr id="9" name="TextBox 8">
            <a:extLst>
              <a:ext uri="{FF2B5EF4-FFF2-40B4-BE49-F238E27FC236}">
                <a16:creationId xmlns:a16="http://schemas.microsoft.com/office/drawing/2014/main" id="{A3E57372-1768-9546-BD89-9D3301123E92}"/>
              </a:ext>
            </a:extLst>
          </p:cNvPr>
          <p:cNvSpPr txBox="1"/>
          <p:nvPr/>
        </p:nvSpPr>
        <p:spPr>
          <a:xfrm>
            <a:off x="1306098" y="4068631"/>
            <a:ext cx="4381134" cy="400110"/>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2000" b="1" dirty="0">
                <a:solidFill>
                  <a:schemeClr val="tx1"/>
                </a:solidFill>
                <a:latin typeface="Courier" pitchFamily="2" charset="0"/>
              </a:rPr>
              <a:t>python</a:t>
            </a:r>
            <a:r>
              <a:rPr lang="en-GB" sz="2000" dirty="0">
                <a:solidFill>
                  <a:schemeClr val="tx1"/>
                </a:solidFill>
                <a:latin typeface="Courier" pitchFamily="2" charset="0"/>
              </a:rPr>
              <a:t> -m </a:t>
            </a:r>
            <a:r>
              <a:rPr lang="en-GB" sz="2000" dirty="0" err="1">
                <a:solidFill>
                  <a:schemeClr val="tx1"/>
                </a:solidFill>
                <a:latin typeface="Courier" pitchFamily="2" charset="0"/>
              </a:rPr>
              <a:t>venv</a:t>
            </a:r>
            <a:r>
              <a:rPr lang="en-GB" sz="2000" dirty="0">
                <a:solidFill>
                  <a:schemeClr val="tx1"/>
                </a:solidFill>
                <a:latin typeface="Courier" pitchFamily="2" charset="0"/>
              </a:rPr>
              <a:t> venvProj1</a:t>
            </a:r>
          </a:p>
        </p:txBody>
      </p:sp>
      <p:sp>
        <p:nvSpPr>
          <p:cNvPr id="10" name="TextBox 9">
            <a:extLst>
              <a:ext uri="{FF2B5EF4-FFF2-40B4-BE49-F238E27FC236}">
                <a16:creationId xmlns:a16="http://schemas.microsoft.com/office/drawing/2014/main" id="{53024E44-8CEE-994F-8FFD-A27FD156213C}"/>
              </a:ext>
            </a:extLst>
          </p:cNvPr>
          <p:cNvSpPr txBox="1"/>
          <p:nvPr/>
        </p:nvSpPr>
        <p:spPr>
          <a:xfrm>
            <a:off x="1306098" y="4880873"/>
            <a:ext cx="4174102" cy="36933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Courier" pitchFamily="2" charset="0"/>
              </a:rPr>
              <a:t>source</a:t>
            </a:r>
            <a:r>
              <a:rPr lang="en-GB" dirty="0">
                <a:solidFill>
                  <a:schemeClr val="tx1"/>
                </a:solidFill>
                <a:latin typeface="Courier" pitchFamily="2" charset="0"/>
              </a:rPr>
              <a:t> venvProj1/bin/activate</a:t>
            </a:r>
          </a:p>
        </p:txBody>
      </p:sp>
      <p:sp>
        <p:nvSpPr>
          <p:cNvPr id="11" name="TextBox 10">
            <a:extLst>
              <a:ext uri="{FF2B5EF4-FFF2-40B4-BE49-F238E27FC236}">
                <a16:creationId xmlns:a16="http://schemas.microsoft.com/office/drawing/2014/main" id="{79DF0AED-986B-4B49-82FC-A70A9180AF64}"/>
              </a:ext>
            </a:extLst>
          </p:cNvPr>
          <p:cNvSpPr txBox="1"/>
          <p:nvPr/>
        </p:nvSpPr>
        <p:spPr>
          <a:xfrm>
            <a:off x="5794570" y="4880873"/>
            <a:ext cx="2444299" cy="36933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Courier" pitchFamily="2" charset="0"/>
              </a:rPr>
              <a:t>deactivate</a:t>
            </a:r>
          </a:p>
        </p:txBody>
      </p:sp>
      <p:sp>
        <p:nvSpPr>
          <p:cNvPr id="12" name="TextBox 11">
            <a:extLst>
              <a:ext uri="{FF2B5EF4-FFF2-40B4-BE49-F238E27FC236}">
                <a16:creationId xmlns:a16="http://schemas.microsoft.com/office/drawing/2014/main" id="{33DC90D2-0A85-DA47-ACED-EB1A98C71B2C}"/>
              </a:ext>
            </a:extLst>
          </p:cNvPr>
          <p:cNvSpPr txBox="1"/>
          <p:nvPr/>
        </p:nvSpPr>
        <p:spPr>
          <a:xfrm>
            <a:off x="4928107" y="6260806"/>
            <a:ext cx="1630938" cy="36933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Courier" pitchFamily="2" charset="0"/>
              </a:rPr>
              <a:t>pip</a:t>
            </a:r>
            <a:r>
              <a:rPr lang="en-GB" dirty="0">
                <a:solidFill>
                  <a:schemeClr val="tx1"/>
                </a:solidFill>
                <a:latin typeface="Courier" pitchFamily="2" charset="0"/>
              </a:rPr>
              <a:t> freeze</a:t>
            </a:r>
          </a:p>
        </p:txBody>
      </p:sp>
      <p:sp>
        <p:nvSpPr>
          <p:cNvPr id="14" name="TextBox 13">
            <a:extLst>
              <a:ext uri="{FF2B5EF4-FFF2-40B4-BE49-F238E27FC236}">
                <a16:creationId xmlns:a16="http://schemas.microsoft.com/office/drawing/2014/main" id="{3ABBC86D-DB5D-D044-BE40-EEA7B4B49F54}"/>
              </a:ext>
            </a:extLst>
          </p:cNvPr>
          <p:cNvSpPr txBox="1"/>
          <p:nvPr/>
        </p:nvSpPr>
        <p:spPr>
          <a:xfrm>
            <a:off x="1321186" y="3225495"/>
            <a:ext cx="2833445" cy="36933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Courier" pitchFamily="2" charset="0"/>
              </a:rPr>
              <a:t>pip</a:t>
            </a:r>
            <a:r>
              <a:rPr lang="en-GB" dirty="0">
                <a:solidFill>
                  <a:schemeClr val="tx1"/>
                </a:solidFill>
                <a:latin typeface="Courier" pitchFamily="2" charset="0"/>
              </a:rPr>
              <a:t> install pandas</a:t>
            </a:r>
          </a:p>
        </p:txBody>
      </p:sp>
      <p:pic>
        <p:nvPicPr>
          <p:cNvPr id="16" name="Picture 4" descr="How to Install Pip on CentOS 8">
            <a:extLst>
              <a:ext uri="{FF2B5EF4-FFF2-40B4-BE49-F238E27FC236}">
                <a16:creationId xmlns:a16="http://schemas.microsoft.com/office/drawing/2014/main" id="{CA890F3D-07EF-3BB7-D84F-A21E877EE9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65368" y="548680"/>
            <a:ext cx="792088" cy="79208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ACBEBEFB-53CD-8B3F-6213-19A9E82E1907}"/>
              </a:ext>
            </a:extLst>
          </p:cNvPr>
          <p:cNvSpPr txBox="1"/>
          <p:nvPr/>
        </p:nvSpPr>
        <p:spPr>
          <a:xfrm>
            <a:off x="4444532" y="3225495"/>
            <a:ext cx="3672408" cy="36933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Courier" pitchFamily="2" charset="0"/>
              </a:rPr>
              <a:t>pip</a:t>
            </a:r>
            <a:r>
              <a:rPr lang="en-GB" dirty="0">
                <a:solidFill>
                  <a:schemeClr val="tx1"/>
                </a:solidFill>
                <a:latin typeface="Courier" pitchFamily="2" charset="0"/>
              </a:rPr>
              <a:t> install pandas==1.5.2</a:t>
            </a:r>
          </a:p>
        </p:txBody>
      </p:sp>
    </p:spTree>
    <p:extLst>
      <p:ext uri="{BB962C8B-B14F-4D97-AF65-F5344CB8AC3E}">
        <p14:creationId xmlns:p14="http://schemas.microsoft.com/office/powerpoint/2010/main" val="4294488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9A4F6-8947-BA41-86E7-CF4FD211E97C}"/>
              </a:ext>
            </a:extLst>
          </p:cNvPr>
          <p:cNvSpPr>
            <a:spLocks noGrp="1"/>
          </p:cNvSpPr>
          <p:nvPr>
            <p:ph type="title"/>
          </p:nvPr>
        </p:nvSpPr>
        <p:spPr/>
        <p:txBody>
          <a:bodyPr/>
          <a:lstStyle/>
          <a:p>
            <a:r>
              <a:rPr lang="en-US" dirty="0"/>
              <a:t>Working with Pip</a:t>
            </a:r>
          </a:p>
        </p:txBody>
      </p:sp>
      <p:sp>
        <p:nvSpPr>
          <p:cNvPr id="3" name="Content Placeholder 2">
            <a:extLst>
              <a:ext uri="{FF2B5EF4-FFF2-40B4-BE49-F238E27FC236}">
                <a16:creationId xmlns:a16="http://schemas.microsoft.com/office/drawing/2014/main" id="{87F18EB3-CC31-F347-B595-4FDF7D16C3D1}"/>
              </a:ext>
            </a:extLst>
          </p:cNvPr>
          <p:cNvSpPr>
            <a:spLocks noGrp="1"/>
          </p:cNvSpPr>
          <p:nvPr>
            <p:ph idx="1"/>
          </p:nvPr>
        </p:nvSpPr>
        <p:spPr>
          <a:xfrm>
            <a:off x="503898" y="1487249"/>
            <a:ext cx="8913681" cy="4529138"/>
          </a:xfrm>
        </p:spPr>
        <p:txBody>
          <a:bodyPr/>
          <a:lstStyle/>
          <a:p>
            <a:endParaRPr lang="en-US" dirty="0"/>
          </a:p>
        </p:txBody>
      </p:sp>
      <p:sp>
        <p:nvSpPr>
          <p:cNvPr id="4" name="Date Placeholder 3">
            <a:extLst>
              <a:ext uri="{FF2B5EF4-FFF2-40B4-BE49-F238E27FC236}">
                <a16:creationId xmlns:a16="http://schemas.microsoft.com/office/drawing/2014/main" id="{2E2D694C-EC12-0546-8B8D-D64DB065C08B}"/>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FB3E2C97-7E0C-1140-8BAE-6A22D8C206AD}"/>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255DA9B6-EBAE-AC4A-8F46-9E30933E5C4B}"/>
              </a:ext>
            </a:extLst>
          </p:cNvPr>
          <p:cNvSpPr>
            <a:spLocks noGrp="1"/>
          </p:cNvSpPr>
          <p:nvPr>
            <p:ph type="sldNum" idx="12"/>
          </p:nvPr>
        </p:nvSpPr>
        <p:spPr/>
        <p:txBody>
          <a:bodyPr/>
          <a:lstStyle/>
          <a:p>
            <a:pPr>
              <a:defRPr/>
            </a:pPr>
            <a:fld id="{18317CFC-9530-4DD8-A082-6933CE16E3A3}" type="slidenum">
              <a:rPr lang="en-GB" smtClean="0"/>
              <a:pPr>
                <a:defRPr/>
              </a:pPr>
              <a:t>19</a:t>
            </a:fld>
            <a:endParaRPr lang="en-GB"/>
          </a:p>
        </p:txBody>
      </p:sp>
      <p:pic>
        <p:nvPicPr>
          <p:cNvPr id="9" name="Picture 4" descr="How to Install Pip on CentOS 8">
            <a:extLst>
              <a:ext uri="{FF2B5EF4-FFF2-40B4-BE49-F238E27FC236}">
                <a16:creationId xmlns:a16="http://schemas.microsoft.com/office/drawing/2014/main" id="{132BE8E4-4F07-89D7-9048-881CBEA05B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5368" y="548680"/>
            <a:ext cx="792088" cy="7920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409DECF-10BD-08F5-D927-2D853AEF4118}"/>
              </a:ext>
            </a:extLst>
          </p:cNvPr>
          <p:cNvSpPr txBox="1"/>
          <p:nvPr/>
        </p:nvSpPr>
        <p:spPr>
          <a:xfrm>
            <a:off x="407996" y="1511452"/>
            <a:ext cx="9302519" cy="4832092"/>
          </a:xfrm>
          <a:prstGeom prst="rect">
            <a:avLst/>
          </a:prstGeom>
          <a:solidFill>
            <a:srgbClr val="C4E7F4"/>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400" dirty="0">
                <a:solidFill>
                  <a:srgbClr val="000000"/>
                </a:solidFill>
                <a:effectLst/>
                <a:latin typeface="Menlo" panose="020B0609030804020204" pitchFamily="49" charset="0"/>
              </a:rPr>
              <a:t>% </a:t>
            </a:r>
            <a:r>
              <a:rPr lang="en-GB" sz="1400" b="1" dirty="0" err="1">
                <a:solidFill>
                  <a:srgbClr val="7030A0"/>
                </a:solidFill>
                <a:effectLst/>
                <a:latin typeface="Menlo" panose="020B0609030804020204" pitchFamily="49" charset="0"/>
              </a:rPr>
              <a:t>mkdir</a:t>
            </a:r>
            <a:r>
              <a:rPr lang="en-GB" sz="1400" dirty="0">
                <a:solidFill>
                  <a:srgbClr val="7030A0"/>
                </a:solidFill>
                <a:effectLst/>
                <a:latin typeface="Menlo" panose="020B0609030804020204" pitchFamily="49" charset="0"/>
              </a:rPr>
              <a:t> </a:t>
            </a:r>
            <a:r>
              <a:rPr lang="en-GB" sz="1400" dirty="0" err="1">
                <a:solidFill>
                  <a:srgbClr val="7030A0"/>
                </a:solidFill>
                <a:effectLst/>
                <a:latin typeface="Menlo" panose="020B0609030804020204" pitchFamily="49" charset="0"/>
              </a:rPr>
              <a:t>cernlabs</a:t>
            </a:r>
            <a:endParaRPr lang="en-GB" sz="1400" dirty="0">
              <a:solidFill>
                <a:srgbClr val="7030A0"/>
              </a:solidFill>
              <a:effectLst/>
              <a:latin typeface="Menlo" panose="020B0609030804020204" pitchFamily="49" charset="0"/>
            </a:endParaRPr>
          </a:p>
          <a:p>
            <a:r>
              <a:rPr lang="en-GB" sz="1400" dirty="0">
                <a:solidFill>
                  <a:srgbClr val="000000"/>
                </a:solidFill>
                <a:effectLst/>
                <a:latin typeface="Menlo" panose="020B0609030804020204" pitchFamily="49" charset="0"/>
              </a:rPr>
              <a:t>% </a:t>
            </a:r>
            <a:r>
              <a:rPr lang="en-GB" sz="1400" b="1" dirty="0">
                <a:solidFill>
                  <a:srgbClr val="7030A0"/>
                </a:solidFill>
                <a:effectLst/>
                <a:latin typeface="Menlo" panose="020B0609030804020204" pitchFamily="49" charset="0"/>
              </a:rPr>
              <a:t>cd</a:t>
            </a:r>
            <a:r>
              <a:rPr lang="en-GB" sz="1400" dirty="0">
                <a:solidFill>
                  <a:srgbClr val="7030A0"/>
                </a:solidFill>
                <a:effectLst/>
                <a:latin typeface="Menlo" panose="020B0609030804020204" pitchFamily="49" charset="0"/>
              </a:rPr>
              <a:t> </a:t>
            </a:r>
            <a:r>
              <a:rPr lang="en-GB" sz="1400" dirty="0" err="1">
                <a:solidFill>
                  <a:srgbClr val="7030A0"/>
                </a:solidFill>
                <a:effectLst/>
                <a:latin typeface="Menlo" panose="020B0609030804020204" pitchFamily="49" charset="0"/>
              </a:rPr>
              <a:t>cernlabs</a:t>
            </a:r>
            <a:r>
              <a:rPr lang="en-GB" sz="1400" dirty="0">
                <a:solidFill>
                  <a:srgbClr val="7030A0"/>
                </a:solidFill>
                <a:effectLst/>
                <a:latin typeface="Menlo" panose="020B0609030804020204" pitchFamily="49" charset="0"/>
              </a:rPr>
              <a:t> </a:t>
            </a:r>
          </a:p>
          <a:p>
            <a:r>
              <a:rPr lang="en-GB" sz="1400" dirty="0">
                <a:solidFill>
                  <a:srgbClr val="000000"/>
                </a:solidFill>
                <a:effectLst/>
                <a:latin typeface="Menlo" panose="020B0609030804020204" pitchFamily="49" charset="0"/>
              </a:rPr>
              <a:t>% </a:t>
            </a:r>
            <a:r>
              <a:rPr lang="en-GB" sz="1400" b="1" dirty="0">
                <a:solidFill>
                  <a:srgbClr val="7030A0"/>
                </a:solidFill>
                <a:effectLst/>
                <a:latin typeface="Menlo" panose="020B0609030804020204" pitchFamily="49" charset="0"/>
              </a:rPr>
              <a:t>python</a:t>
            </a:r>
            <a:r>
              <a:rPr lang="en-GB" sz="1400" dirty="0">
                <a:solidFill>
                  <a:srgbClr val="7030A0"/>
                </a:solidFill>
                <a:effectLst/>
                <a:latin typeface="Menlo" panose="020B0609030804020204" pitchFamily="49" charset="0"/>
              </a:rPr>
              <a:t> -m </a:t>
            </a:r>
            <a:r>
              <a:rPr lang="en-GB" sz="1400" dirty="0" err="1">
                <a:solidFill>
                  <a:srgbClr val="7030A0"/>
                </a:solidFill>
                <a:effectLst/>
                <a:latin typeface="Menlo" panose="020B0609030804020204" pitchFamily="49" charset="0"/>
              </a:rPr>
              <a:t>venv</a:t>
            </a:r>
            <a:r>
              <a:rPr lang="en-GB" sz="1400" dirty="0">
                <a:solidFill>
                  <a:srgbClr val="7030A0"/>
                </a:solidFill>
                <a:effectLst/>
                <a:latin typeface="Menlo" panose="020B0609030804020204" pitchFamily="49" charset="0"/>
              </a:rPr>
              <a:t> venv3</a:t>
            </a:r>
          </a:p>
          <a:p>
            <a:r>
              <a:rPr lang="en-GB" sz="1400" dirty="0">
                <a:solidFill>
                  <a:srgbClr val="000000"/>
                </a:solidFill>
                <a:effectLst/>
                <a:latin typeface="Menlo" panose="020B0609030804020204" pitchFamily="49" charset="0"/>
              </a:rPr>
              <a:t>% </a:t>
            </a:r>
            <a:r>
              <a:rPr lang="en-GB" sz="1400" b="1" dirty="0">
                <a:solidFill>
                  <a:srgbClr val="7030A0"/>
                </a:solidFill>
                <a:effectLst/>
                <a:latin typeface="Menlo" panose="020B0609030804020204" pitchFamily="49" charset="0"/>
              </a:rPr>
              <a:t>source</a:t>
            </a:r>
            <a:r>
              <a:rPr lang="en-GB" sz="1400" dirty="0">
                <a:solidFill>
                  <a:srgbClr val="7030A0"/>
                </a:solidFill>
                <a:effectLst/>
                <a:latin typeface="Menlo" panose="020B0609030804020204" pitchFamily="49" charset="0"/>
              </a:rPr>
              <a:t> venv3/bin/activate</a:t>
            </a:r>
          </a:p>
          <a:p>
            <a:r>
              <a:rPr lang="en-GB" sz="1400" dirty="0">
                <a:solidFill>
                  <a:srgbClr val="000000"/>
                </a:solidFill>
                <a:effectLst/>
                <a:latin typeface="Menlo" panose="020B0609030804020204" pitchFamily="49" charset="0"/>
              </a:rPr>
              <a:t>(venv3) % </a:t>
            </a:r>
            <a:r>
              <a:rPr lang="en-GB" sz="1400" b="1" dirty="0">
                <a:solidFill>
                  <a:srgbClr val="7030A0"/>
                </a:solidFill>
                <a:effectLst/>
                <a:latin typeface="Menlo" panose="020B0609030804020204" pitchFamily="49" charset="0"/>
              </a:rPr>
              <a:t>pip</a:t>
            </a:r>
            <a:r>
              <a:rPr lang="en-GB" sz="1400" dirty="0">
                <a:solidFill>
                  <a:srgbClr val="7030A0"/>
                </a:solidFill>
                <a:effectLst/>
                <a:latin typeface="Menlo" panose="020B0609030804020204" pitchFamily="49" charset="0"/>
              </a:rPr>
              <a:t> --version</a:t>
            </a:r>
          </a:p>
          <a:p>
            <a:r>
              <a:rPr lang="en-GB" sz="1400" dirty="0">
                <a:solidFill>
                  <a:srgbClr val="000000"/>
                </a:solidFill>
                <a:effectLst/>
                <a:latin typeface="Menlo" panose="020B0609030804020204" pitchFamily="49" charset="0"/>
              </a:rPr>
              <a:t>pip 22.3.1 from ../</a:t>
            </a:r>
            <a:r>
              <a:rPr lang="en-GB" sz="1400" dirty="0" err="1">
                <a:solidFill>
                  <a:srgbClr val="000000"/>
                </a:solidFill>
                <a:effectLst/>
                <a:latin typeface="Menlo" panose="020B0609030804020204" pitchFamily="49" charset="0"/>
              </a:rPr>
              <a:t>cernlabs</a:t>
            </a:r>
            <a:r>
              <a:rPr lang="en-GB" sz="1400" dirty="0">
                <a:solidFill>
                  <a:srgbClr val="000000"/>
                </a:solidFill>
                <a:effectLst/>
                <a:latin typeface="Menlo" panose="020B0609030804020204" pitchFamily="49" charset="0"/>
              </a:rPr>
              <a:t>/venv3/lib/python3.11/site-packages/pip (python 3.11)</a:t>
            </a:r>
          </a:p>
          <a:p>
            <a:r>
              <a:rPr lang="en-GB" sz="1400" dirty="0">
                <a:solidFill>
                  <a:srgbClr val="000000"/>
                </a:solidFill>
                <a:effectLst/>
                <a:latin typeface="Menlo" panose="020B0609030804020204" pitchFamily="49" charset="0"/>
              </a:rPr>
              <a:t>(venv3) % </a:t>
            </a:r>
            <a:r>
              <a:rPr lang="en-GB" sz="1400" b="1" dirty="0">
                <a:solidFill>
                  <a:srgbClr val="7030A0"/>
                </a:solidFill>
                <a:effectLst/>
                <a:latin typeface="Menlo" panose="020B0609030804020204" pitchFamily="49" charset="0"/>
              </a:rPr>
              <a:t>pip</a:t>
            </a:r>
            <a:r>
              <a:rPr lang="en-GB" sz="1400" dirty="0">
                <a:solidFill>
                  <a:srgbClr val="7030A0"/>
                </a:solidFill>
                <a:effectLst/>
                <a:latin typeface="Menlo" panose="020B0609030804020204" pitchFamily="49" charset="0"/>
              </a:rPr>
              <a:t> install pandas</a:t>
            </a:r>
          </a:p>
          <a:p>
            <a:r>
              <a:rPr lang="en-GB" sz="1400" dirty="0">
                <a:solidFill>
                  <a:srgbClr val="000000"/>
                </a:solidFill>
                <a:effectLst/>
                <a:latin typeface="Menlo" panose="020B0609030804020204" pitchFamily="49" charset="0"/>
              </a:rPr>
              <a:t>Collecting pandas</a:t>
            </a:r>
          </a:p>
          <a:p>
            <a:r>
              <a:rPr lang="en-GB" sz="1400" dirty="0">
                <a:solidFill>
                  <a:srgbClr val="000000"/>
                </a:solidFill>
                <a:effectLst/>
                <a:latin typeface="Menlo" panose="020B0609030804020204" pitchFamily="49" charset="0"/>
              </a:rPr>
              <a:t>  Using cached pandas-1.5.3-cp311-cp311-macosx_10_9_x86_64.whl (11.9 MB)</a:t>
            </a:r>
          </a:p>
          <a:p>
            <a:r>
              <a:rPr lang="en-GB" sz="1400" dirty="0">
                <a:solidFill>
                  <a:srgbClr val="000000"/>
                </a:solidFill>
                <a:effectLst/>
                <a:latin typeface="Menlo" panose="020B0609030804020204" pitchFamily="49" charset="0"/>
              </a:rPr>
              <a:t>Collecting python-</a:t>
            </a:r>
            <a:r>
              <a:rPr lang="en-GB" sz="1400" dirty="0" err="1">
                <a:solidFill>
                  <a:srgbClr val="000000"/>
                </a:solidFill>
                <a:effectLst/>
                <a:latin typeface="Menlo" panose="020B0609030804020204" pitchFamily="49" charset="0"/>
              </a:rPr>
              <a:t>dateutil</a:t>
            </a:r>
            <a:r>
              <a:rPr lang="en-GB" sz="1400" dirty="0">
                <a:solidFill>
                  <a:srgbClr val="000000"/>
                </a:solidFill>
                <a:effectLst/>
                <a:latin typeface="Menlo" panose="020B0609030804020204" pitchFamily="49" charset="0"/>
              </a:rPr>
              <a:t>&gt;=2.8.1</a:t>
            </a:r>
          </a:p>
          <a:p>
            <a:r>
              <a:rPr lang="en-GB" sz="1400" dirty="0">
                <a:solidFill>
                  <a:srgbClr val="000000"/>
                </a:solidFill>
                <a:effectLst/>
                <a:latin typeface="Menlo" panose="020B0609030804020204" pitchFamily="49" charset="0"/>
              </a:rPr>
              <a:t>  Using cached python_dateutil-2.8.2-py2.py3-none-any.whl (247 kB)</a:t>
            </a:r>
          </a:p>
          <a:p>
            <a:r>
              <a:rPr lang="en-GB" sz="1400" dirty="0">
                <a:solidFill>
                  <a:srgbClr val="000000"/>
                </a:solidFill>
                <a:effectLst/>
                <a:latin typeface="Menlo" panose="020B0609030804020204" pitchFamily="49" charset="0"/>
              </a:rPr>
              <a:t>Collecting </a:t>
            </a:r>
            <a:r>
              <a:rPr lang="en-GB" sz="1400" dirty="0" err="1">
                <a:solidFill>
                  <a:srgbClr val="000000"/>
                </a:solidFill>
                <a:effectLst/>
                <a:latin typeface="Menlo" panose="020B0609030804020204" pitchFamily="49" charset="0"/>
              </a:rPr>
              <a:t>pytz</a:t>
            </a:r>
            <a:r>
              <a:rPr lang="en-GB" sz="1400" dirty="0">
                <a:solidFill>
                  <a:srgbClr val="000000"/>
                </a:solidFill>
                <a:effectLst/>
                <a:latin typeface="Menlo" panose="020B0609030804020204" pitchFamily="49" charset="0"/>
              </a:rPr>
              <a:t>&gt;=2020.1</a:t>
            </a:r>
          </a:p>
          <a:p>
            <a:r>
              <a:rPr lang="en-GB" sz="1400" dirty="0">
                <a:solidFill>
                  <a:srgbClr val="000000"/>
                </a:solidFill>
                <a:effectLst/>
                <a:latin typeface="Menlo" panose="020B0609030804020204" pitchFamily="49" charset="0"/>
              </a:rPr>
              <a:t>  Using cached pytz-2022.7.1-py2.py3-none-any.whl (499 kB)</a:t>
            </a:r>
          </a:p>
          <a:p>
            <a:r>
              <a:rPr lang="en-GB" sz="1400" dirty="0">
                <a:solidFill>
                  <a:srgbClr val="000000"/>
                </a:solidFill>
                <a:effectLst/>
                <a:latin typeface="Menlo" panose="020B0609030804020204" pitchFamily="49" charset="0"/>
              </a:rPr>
              <a:t>Collecting </a:t>
            </a:r>
            <a:r>
              <a:rPr lang="en-GB" sz="1400" dirty="0" err="1">
                <a:solidFill>
                  <a:srgbClr val="000000"/>
                </a:solidFill>
                <a:effectLst/>
                <a:latin typeface="Menlo" panose="020B0609030804020204" pitchFamily="49" charset="0"/>
              </a:rPr>
              <a:t>numpy</a:t>
            </a:r>
            <a:r>
              <a:rPr lang="en-GB" sz="1400" dirty="0">
                <a:solidFill>
                  <a:srgbClr val="000000"/>
                </a:solidFill>
                <a:effectLst/>
                <a:latin typeface="Menlo" panose="020B0609030804020204" pitchFamily="49" charset="0"/>
              </a:rPr>
              <a:t>&gt;=1.21.0</a:t>
            </a:r>
          </a:p>
          <a:p>
            <a:r>
              <a:rPr lang="en-GB" sz="1400" dirty="0">
                <a:solidFill>
                  <a:srgbClr val="000000"/>
                </a:solidFill>
                <a:effectLst/>
                <a:latin typeface="Menlo" panose="020B0609030804020204" pitchFamily="49" charset="0"/>
              </a:rPr>
              <a:t>  Using cached numpy-1.24.2-cp311-cp311-macosx_10_9_x86_64.whl (19.8 MB)</a:t>
            </a:r>
          </a:p>
          <a:p>
            <a:r>
              <a:rPr lang="en-GB" sz="1400" dirty="0">
                <a:solidFill>
                  <a:srgbClr val="000000"/>
                </a:solidFill>
                <a:effectLst/>
                <a:latin typeface="Menlo" panose="020B0609030804020204" pitchFamily="49" charset="0"/>
              </a:rPr>
              <a:t>Collecting six&gt;=1.5</a:t>
            </a:r>
          </a:p>
          <a:p>
            <a:r>
              <a:rPr lang="en-GB" sz="1400" dirty="0">
                <a:solidFill>
                  <a:srgbClr val="000000"/>
                </a:solidFill>
                <a:effectLst/>
                <a:latin typeface="Menlo" panose="020B0609030804020204" pitchFamily="49" charset="0"/>
              </a:rPr>
              <a:t>  Using cached six-1.16.0-py2.py3-none-any.whl (11 kB)</a:t>
            </a:r>
          </a:p>
          <a:p>
            <a:r>
              <a:rPr lang="en-GB" sz="1400" dirty="0">
                <a:solidFill>
                  <a:srgbClr val="000000"/>
                </a:solidFill>
                <a:effectLst/>
                <a:latin typeface="Menlo" panose="020B0609030804020204" pitchFamily="49" charset="0"/>
              </a:rPr>
              <a:t>Installing collected packages: </a:t>
            </a:r>
            <a:r>
              <a:rPr lang="en-GB" sz="1400" dirty="0" err="1">
                <a:solidFill>
                  <a:srgbClr val="000000"/>
                </a:solidFill>
                <a:effectLst/>
                <a:latin typeface="Menlo" panose="020B0609030804020204" pitchFamily="49" charset="0"/>
              </a:rPr>
              <a:t>pytz</a:t>
            </a:r>
            <a:r>
              <a:rPr lang="en-GB" sz="1400" dirty="0">
                <a:solidFill>
                  <a:srgbClr val="000000"/>
                </a:solidFill>
                <a:effectLst/>
                <a:latin typeface="Menlo" panose="020B0609030804020204" pitchFamily="49" charset="0"/>
              </a:rPr>
              <a:t>, six, </a:t>
            </a:r>
            <a:r>
              <a:rPr lang="en-GB" sz="1400" dirty="0" err="1">
                <a:solidFill>
                  <a:srgbClr val="000000"/>
                </a:solidFill>
                <a:effectLst/>
                <a:latin typeface="Menlo" panose="020B0609030804020204" pitchFamily="49" charset="0"/>
              </a:rPr>
              <a:t>numpy</a:t>
            </a:r>
            <a:r>
              <a:rPr lang="en-GB" sz="1400" dirty="0">
                <a:solidFill>
                  <a:srgbClr val="000000"/>
                </a:solidFill>
                <a:effectLst/>
                <a:latin typeface="Menlo" panose="020B0609030804020204" pitchFamily="49" charset="0"/>
              </a:rPr>
              <a:t>, python-</a:t>
            </a:r>
            <a:r>
              <a:rPr lang="en-GB" sz="1400" dirty="0" err="1">
                <a:solidFill>
                  <a:srgbClr val="000000"/>
                </a:solidFill>
                <a:effectLst/>
                <a:latin typeface="Menlo" panose="020B0609030804020204" pitchFamily="49" charset="0"/>
              </a:rPr>
              <a:t>dateutil</a:t>
            </a:r>
            <a:r>
              <a:rPr lang="en-GB" sz="1400" dirty="0">
                <a:solidFill>
                  <a:srgbClr val="000000"/>
                </a:solidFill>
                <a:effectLst/>
                <a:latin typeface="Menlo" panose="020B0609030804020204" pitchFamily="49" charset="0"/>
              </a:rPr>
              <a:t>, pandas</a:t>
            </a:r>
          </a:p>
          <a:p>
            <a:r>
              <a:rPr lang="en-GB" sz="1400" dirty="0">
                <a:solidFill>
                  <a:srgbClr val="000000"/>
                </a:solidFill>
                <a:effectLst/>
                <a:latin typeface="Menlo" panose="020B0609030804020204" pitchFamily="49" charset="0"/>
              </a:rPr>
              <a:t>Successfully installed numpy-1.24.2 pandas-1.5.3 python-dateutil-2.8.2 pytz-2022.7.1 six-1.16.0</a:t>
            </a:r>
          </a:p>
          <a:p>
            <a:r>
              <a:rPr lang="en-GB" sz="1400" dirty="0">
                <a:solidFill>
                  <a:srgbClr val="000000"/>
                </a:solidFill>
                <a:effectLst/>
                <a:latin typeface="Menlo" panose="020B0609030804020204" pitchFamily="49" charset="0"/>
              </a:rPr>
              <a:t>(venv3) % </a:t>
            </a:r>
            <a:r>
              <a:rPr lang="en-GB" sz="1400" b="1" dirty="0">
                <a:solidFill>
                  <a:srgbClr val="7030A0"/>
                </a:solidFill>
                <a:effectLst/>
                <a:latin typeface="Menlo" panose="020B0609030804020204" pitchFamily="49" charset="0"/>
              </a:rPr>
              <a:t>deactivate</a:t>
            </a:r>
          </a:p>
          <a:p>
            <a:r>
              <a:rPr lang="en-GB" sz="1400" dirty="0">
                <a:solidFill>
                  <a:srgbClr val="000000"/>
                </a:solidFill>
                <a:effectLst/>
                <a:latin typeface="Menlo" panose="020B0609030804020204" pitchFamily="49" charset="0"/>
              </a:rPr>
              <a:t>% </a:t>
            </a:r>
          </a:p>
        </p:txBody>
      </p:sp>
    </p:spTree>
    <p:extLst>
      <p:ext uri="{BB962C8B-B14F-4D97-AF65-F5344CB8AC3E}">
        <p14:creationId xmlns:p14="http://schemas.microsoft.com/office/powerpoint/2010/main" val="2674396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 </a:t>
            </a:r>
            <a:r>
              <a:rPr lang="en-GB"/>
              <a:t>for Session</a:t>
            </a:r>
            <a:endParaRPr lang="en-GB" dirty="0"/>
          </a:p>
        </p:txBody>
      </p:sp>
      <p:sp>
        <p:nvSpPr>
          <p:cNvPr id="3" name="Content Placeholder 2"/>
          <p:cNvSpPr>
            <a:spLocks noGrp="1"/>
          </p:cNvSpPr>
          <p:nvPr>
            <p:ph idx="1"/>
          </p:nvPr>
        </p:nvSpPr>
        <p:spPr>
          <a:xfrm>
            <a:off x="503898" y="1700808"/>
            <a:ext cx="8913681" cy="4313114"/>
          </a:xfrm>
        </p:spPr>
        <p:txBody>
          <a:bodyPr/>
          <a:lstStyle/>
          <a:p>
            <a:pPr lvl="0"/>
            <a:r>
              <a:rPr lang="en-GB" sz="2400" dirty="0">
                <a:latin typeface="Arial" panose="020B0604020202020204" pitchFamily="34" charset="0"/>
                <a:cs typeface="Arial" panose="020B0604020202020204" pitchFamily="34" charset="0"/>
              </a:rPr>
              <a:t>Python Programming Language</a:t>
            </a:r>
          </a:p>
          <a:p>
            <a:pPr lvl="0"/>
            <a:r>
              <a:rPr lang="en-GB" sz="2400" dirty="0">
                <a:latin typeface="Arial" panose="020B0604020202020204" pitchFamily="34" charset="0"/>
                <a:cs typeface="Arial" panose="020B0604020202020204" pitchFamily="34" charset="0"/>
              </a:rPr>
              <a:t>Where is Python used</a:t>
            </a:r>
          </a:p>
          <a:p>
            <a:pPr lvl="0"/>
            <a:r>
              <a:rPr lang="en-GB" sz="2400" dirty="0">
                <a:latin typeface="Arial" panose="020B0604020202020204" pitchFamily="34" charset="0"/>
                <a:cs typeface="Arial" panose="020B0604020202020204" pitchFamily="34" charset="0"/>
              </a:rPr>
              <a:t>Common Python Libraries</a:t>
            </a:r>
          </a:p>
          <a:p>
            <a:pPr lvl="0"/>
            <a:r>
              <a:rPr lang="en-GB" sz="2400" dirty="0">
                <a:latin typeface="Arial" panose="020B0604020202020204" pitchFamily="34" charset="0"/>
                <a:cs typeface="Arial" panose="020B0604020202020204" pitchFamily="34" charset="0"/>
              </a:rPr>
              <a:t>Execution Model</a:t>
            </a:r>
          </a:p>
          <a:p>
            <a:pPr lvl="0"/>
            <a:r>
              <a:rPr lang="en-GB" sz="2400" dirty="0">
                <a:latin typeface="Arial" panose="020B0604020202020204" pitchFamily="34" charset="0"/>
                <a:cs typeface="Arial" panose="020B0604020202020204" pitchFamily="34" charset="0"/>
              </a:rPr>
              <a:t>Running Python Programs</a:t>
            </a:r>
          </a:p>
          <a:p>
            <a:r>
              <a:rPr lang="en-GB" sz="2400" dirty="0">
                <a:latin typeface="Arial" panose="020B0604020202020204" pitchFamily="34" charset="0"/>
                <a:cs typeface="Arial" panose="020B0604020202020204" pitchFamily="34" charset="0"/>
              </a:rPr>
              <a:t>Python Environments</a:t>
            </a:r>
          </a:p>
          <a:p>
            <a:r>
              <a:rPr lang="en-GB" sz="2400" dirty="0">
                <a:latin typeface="Arial" panose="020B0604020202020204" pitchFamily="34" charset="0"/>
                <a:cs typeface="Arial" panose="020B0604020202020204" pitchFamily="34" charset="0"/>
              </a:rPr>
              <a:t>Pip and virtual environments</a:t>
            </a:r>
          </a:p>
        </p:txBody>
      </p:sp>
      <p:sp>
        <p:nvSpPr>
          <p:cNvPr id="4" name="Slide Number Placeholder 3"/>
          <p:cNvSpPr>
            <a:spLocks noGrp="1"/>
          </p:cNvSpPr>
          <p:nvPr>
            <p:ph type="sldNum" idx="12"/>
          </p:nvPr>
        </p:nvSpPr>
        <p:spPr/>
        <p:txBody>
          <a:bodyPr/>
          <a:lstStyle/>
          <a:p>
            <a:pPr>
              <a:defRPr/>
            </a:pPr>
            <a:fld id="{18317CFC-9530-4DD8-A082-6933CE16E3A3}" type="slidenum">
              <a:rPr lang="en-GB" smtClean="0"/>
              <a:pPr>
                <a:defRPr/>
              </a:pPr>
              <a:t>2</a:t>
            </a:fld>
            <a:endParaRPr lang="en-GB"/>
          </a:p>
        </p:txBody>
      </p:sp>
      <p:sp>
        <p:nvSpPr>
          <p:cNvPr id="5" name="Date Placeholder 4">
            <a:extLst>
              <a:ext uri="{FF2B5EF4-FFF2-40B4-BE49-F238E27FC236}">
                <a16:creationId xmlns:a16="http://schemas.microsoft.com/office/drawing/2014/main" id="{57C50A77-6650-AB4C-8AE3-A76AD49315C3}"/>
              </a:ext>
            </a:extLst>
          </p:cNvPr>
          <p:cNvSpPr>
            <a:spLocks noGrp="1"/>
          </p:cNvSpPr>
          <p:nvPr>
            <p:ph type="dt" idx="10"/>
          </p:nvPr>
        </p:nvSpPr>
        <p:spPr/>
        <p:txBody>
          <a:bodyPr/>
          <a:lstStyle/>
          <a:p>
            <a:pPr>
              <a:defRPr/>
            </a:pPr>
            <a:r>
              <a:rPr lang="en-GB"/>
              <a:t>04/12/2023</a:t>
            </a:r>
          </a:p>
        </p:txBody>
      </p:sp>
      <p:sp>
        <p:nvSpPr>
          <p:cNvPr id="6" name="Footer Placeholder 5">
            <a:extLst>
              <a:ext uri="{FF2B5EF4-FFF2-40B4-BE49-F238E27FC236}">
                <a16:creationId xmlns:a16="http://schemas.microsoft.com/office/drawing/2014/main" id="{10EAA33B-6FBC-5A4F-A217-54FB115C8A71}"/>
              </a:ext>
            </a:extLst>
          </p:cNvPr>
          <p:cNvSpPr>
            <a:spLocks noGrp="1"/>
          </p:cNvSpPr>
          <p:nvPr>
            <p:ph type="ftr" idx="11"/>
          </p:nvPr>
        </p:nvSpPr>
        <p:spPr/>
        <p:txBody>
          <a:bodyPr/>
          <a:lstStyle/>
          <a:p>
            <a:pPr>
              <a:defRPr/>
            </a:pPr>
            <a:r>
              <a:rPr lang="en-GB"/>
              <a:t>python envs</a:t>
            </a:r>
          </a:p>
        </p:txBody>
      </p:sp>
      <p:pic>
        <p:nvPicPr>
          <p:cNvPr id="7" name="Picture 6">
            <a:extLst>
              <a:ext uri="{FF2B5EF4-FFF2-40B4-BE49-F238E27FC236}">
                <a16:creationId xmlns:a16="http://schemas.microsoft.com/office/drawing/2014/main" id="{16E07473-4524-BA4E-982B-ABAB7A35C475}"/>
              </a:ext>
            </a:extLst>
          </p:cNvPr>
          <p:cNvPicPr>
            <a:picLocks noChangeAspect="1"/>
          </p:cNvPicPr>
          <p:nvPr/>
        </p:nvPicPr>
        <p:blipFill>
          <a:blip r:embed="rId2"/>
          <a:stretch>
            <a:fillRect/>
          </a:stretch>
        </p:blipFill>
        <p:spPr>
          <a:xfrm>
            <a:off x="8049344" y="267460"/>
            <a:ext cx="1099840" cy="1099840"/>
          </a:xfrm>
          <a:prstGeom prst="rect">
            <a:avLst/>
          </a:prstGeom>
        </p:spPr>
      </p:pic>
      <p:pic>
        <p:nvPicPr>
          <p:cNvPr id="8" name="Picture 7">
            <a:extLst>
              <a:ext uri="{FF2B5EF4-FFF2-40B4-BE49-F238E27FC236}">
                <a16:creationId xmlns:a16="http://schemas.microsoft.com/office/drawing/2014/main" id="{B89A1A43-B369-6E99-A7A0-7DFA6C0457F2}"/>
              </a:ext>
            </a:extLst>
          </p:cNvPr>
          <p:cNvPicPr>
            <a:picLocks noChangeAspect="1"/>
          </p:cNvPicPr>
          <p:nvPr/>
        </p:nvPicPr>
        <p:blipFill>
          <a:blip r:embed="rId3"/>
          <a:stretch>
            <a:fillRect/>
          </a:stretch>
        </p:blipFill>
        <p:spPr>
          <a:xfrm>
            <a:off x="5817096" y="2132856"/>
            <a:ext cx="2782168" cy="1465275"/>
          </a:xfrm>
          <a:prstGeom prst="rect">
            <a:avLst/>
          </a:prstGeom>
        </p:spPr>
      </p:pic>
      <p:pic>
        <p:nvPicPr>
          <p:cNvPr id="9" name="Picture 4" descr="How to Install Pip on CentOS 8">
            <a:extLst>
              <a:ext uri="{FF2B5EF4-FFF2-40B4-BE49-F238E27FC236}">
                <a16:creationId xmlns:a16="http://schemas.microsoft.com/office/drawing/2014/main" id="{FD829912-16B3-E8B0-A52B-858BE0EAE8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2136" y="4761148"/>
            <a:ext cx="792088" cy="792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561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9D934-E61A-DC4A-B596-5B630BCB84FE}"/>
              </a:ext>
            </a:extLst>
          </p:cNvPr>
          <p:cNvSpPr>
            <a:spLocks noGrp="1"/>
          </p:cNvSpPr>
          <p:nvPr>
            <p:ph type="title"/>
          </p:nvPr>
        </p:nvSpPr>
        <p:spPr/>
        <p:txBody>
          <a:bodyPr/>
          <a:lstStyle/>
          <a:p>
            <a:r>
              <a:rPr lang="en-US" dirty="0"/>
              <a:t>Useful Resources</a:t>
            </a:r>
          </a:p>
        </p:txBody>
      </p:sp>
      <p:sp>
        <p:nvSpPr>
          <p:cNvPr id="3" name="Content Placeholder 2">
            <a:extLst>
              <a:ext uri="{FF2B5EF4-FFF2-40B4-BE49-F238E27FC236}">
                <a16:creationId xmlns:a16="http://schemas.microsoft.com/office/drawing/2014/main" id="{93BB1F8A-146A-714F-BE47-ED291A9D2B5B}"/>
              </a:ext>
            </a:extLst>
          </p:cNvPr>
          <p:cNvSpPr>
            <a:spLocks noGrp="1"/>
          </p:cNvSpPr>
          <p:nvPr>
            <p:ph idx="1"/>
          </p:nvPr>
        </p:nvSpPr>
        <p:spPr>
          <a:xfrm>
            <a:off x="459354" y="1619278"/>
            <a:ext cx="8913681" cy="5050082"/>
          </a:xfrm>
        </p:spPr>
        <p:txBody>
          <a:bodyPr/>
          <a:lstStyle/>
          <a:p>
            <a:r>
              <a:rPr lang="en-GB" sz="2000" dirty="0"/>
              <a:t>Python Software Foundation </a:t>
            </a:r>
          </a:p>
          <a:p>
            <a:pPr lvl="2"/>
            <a:r>
              <a:rPr lang="en-GB" sz="1600" dirty="0">
                <a:hlinkClick r:id="rId3"/>
              </a:rPr>
              <a:t>https://en.wikipedia.org/wiki/Python_Software_Foundation</a:t>
            </a:r>
            <a:r>
              <a:rPr lang="en-GB" sz="1600" dirty="0"/>
              <a:t> </a:t>
            </a:r>
          </a:p>
          <a:p>
            <a:r>
              <a:rPr lang="en-GB" sz="2000" dirty="0"/>
              <a:t>The main Python 3 documentation site </a:t>
            </a:r>
          </a:p>
          <a:p>
            <a:pPr lvl="2"/>
            <a:r>
              <a:rPr lang="en-GB" sz="1600" dirty="0">
                <a:hlinkClick r:id="rId4"/>
              </a:rPr>
              <a:t>https://docs.python.org/3/</a:t>
            </a:r>
            <a:r>
              <a:rPr lang="en-GB" sz="1600" dirty="0"/>
              <a:t> </a:t>
            </a:r>
          </a:p>
          <a:p>
            <a:r>
              <a:rPr lang="en-GB" sz="2000" dirty="0"/>
              <a:t>List of all the </a:t>
            </a:r>
            <a:r>
              <a:rPr lang="en-GB" sz="2000" dirty="0" err="1"/>
              <a:t>builtin</a:t>
            </a:r>
            <a:r>
              <a:rPr lang="en-GB" sz="2000" dirty="0"/>
              <a:t> features </a:t>
            </a:r>
          </a:p>
          <a:p>
            <a:pPr lvl="2"/>
            <a:r>
              <a:rPr lang="en-GB" sz="1600" dirty="0">
                <a:hlinkClick r:id="rId5"/>
              </a:rPr>
              <a:t>https://docs.python.org/3/library/index.html</a:t>
            </a:r>
            <a:r>
              <a:rPr lang="en-GB" sz="1600" dirty="0"/>
              <a:t> </a:t>
            </a:r>
          </a:p>
          <a:p>
            <a:r>
              <a:rPr lang="en-GB" sz="2000" dirty="0"/>
              <a:t>Python 3 Module of the week site </a:t>
            </a:r>
          </a:p>
          <a:p>
            <a:pPr lvl="2"/>
            <a:r>
              <a:rPr lang="en-GB" sz="1600" dirty="0">
                <a:hlinkClick r:id="rId6"/>
              </a:rPr>
              <a:t>https://pymotw.com/3</a:t>
            </a:r>
            <a:r>
              <a:rPr lang="en-GB" sz="1600" dirty="0"/>
              <a:t> </a:t>
            </a:r>
          </a:p>
          <a:p>
            <a:r>
              <a:rPr lang="en-GB" sz="2000" dirty="0"/>
              <a:t>Python Resources</a:t>
            </a:r>
          </a:p>
          <a:p>
            <a:pPr lvl="2"/>
            <a:r>
              <a:rPr lang="en-GB" sz="1600" dirty="0">
                <a:hlinkClick r:id="rId7"/>
              </a:rPr>
              <a:t>https://wiki.python.org/moin/BeginnersGuide/Programmers</a:t>
            </a:r>
            <a:endParaRPr lang="en-GB" sz="1600" dirty="0"/>
          </a:p>
          <a:p>
            <a:r>
              <a:rPr lang="en-GB" sz="2000" dirty="0"/>
              <a:t>W3 School Intro to Python</a:t>
            </a:r>
          </a:p>
          <a:p>
            <a:pPr lvl="2"/>
            <a:r>
              <a:rPr lang="en-GB" sz="1600" dirty="0">
                <a:hlinkClick r:id="rId8"/>
              </a:rPr>
              <a:t>https://www.w3schools.com/python/</a:t>
            </a:r>
            <a:r>
              <a:rPr lang="en-GB" sz="1600" dirty="0"/>
              <a:t> </a:t>
            </a:r>
          </a:p>
        </p:txBody>
      </p:sp>
      <p:sp>
        <p:nvSpPr>
          <p:cNvPr id="4" name="Date Placeholder 3">
            <a:extLst>
              <a:ext uri="{FF2B5EF4-FFF2-40B4-BE49-F238E27FC236}">
                <a16:creationId xmlns:a16="http://schemas.microsoft.com/office/drawing/2014/main" id="{25D427C3-B1CB-2E4B-B80B-682951972B6B}"/>
              </a:ext>
            </a:extLst>
          </p:cNvPr>
          <p:cNvSpPr>
            <a:spLocks noGrp="1"/>
          </p:cNvSpPr>
          <p:nvPr>
            <p:ph type="dt" idx="10"/>
          </p:nvPr>
        </p:nvSpPr>
        <p:spPr/>
        <p:txBody>
          <a:bodyPr/>
          <a:lstStyle/>
          <a:p>
            <a:pPr>
              <a:defRPr/>
            </a:pPr>
            <a:r>
              <a:rPr lang="en-GB"/>
              <a:t>04/12/2023</a:t>
            </a:r>
            <a:endParaRPr lang="en-GB" dirty="0"/>
          </a:p>
        </p:txBody>
      </p:sp>
      <p:sp>
        <p:nvSpPr>
          <p:cNvPr id="5" name="Footer Placeholder 4">
            <a:extLst>
              <a:ext uri="{FF2B5EF4-FFF2-40B4-BE49-F238E27FC236}">
                <a16:creationId xmlns:a16="http://schemas.microsoft.com/office/drawing/2014/main" id="{D9ACC00B-63FE-F24B-9C2A-DCE63431E1C9}"/>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4D4E62BA-8AD5-374F-801B-BF6D242655B7}"/>
              </a:ext>
            </a:extLst>
          </p:cNvPr>
          <p:cNvSpPr>
            <a:spLocks noGrp="1"/>
          </p:cNvSpPr>
          <p:nvPr>
            <p:ph type="sldNum" idx="12"/>
          </p:nvPr>
        </p:nvSpPr>
        <p:spPr/>
        <p:txBody>
          <a:bodyPr/>
          <a:lstStyle/>
          <a:p>
            <a:pPr>
              <a:defRPr/>
            </a:pPr>
            <a:fld id="{18317CFC-9530-4DD8-A082-6933CE16E3A3}" type="slidenum">
              <a:rPr lang="en-GB" smtClean="0"/>
              <a:pPr>
                <a:defRPr/>
              </a:pPr>
              <a:t>20</a:t>
            </a:fld>
            <a:endParaRPr lang="en-GB"/>
          </a:p>
        </p:txBody>
      </p:sp>
      <p:pic>
        <p:nvPicPr>
          <p:cNvPr id="7" name="Picture 6">
            <a:extLst>
              <a:ext uri="{FF2B5EF4-FFF2-40B4-BE49-F238E27FC236}">
                <a16:creationId xmlns:a16="http://schemas.microsoft.com/office/drawing/2014/main" id="{2D4FAB2E-446F-F648-B487-EF3BA9EA0CA6}"/>
              </a:ext>
            </a:extLst>
          </p:cNvPr>
          <p:cNvPicPr>
            <a:picLocks noChangeAspect="1"/>
          </p:cNvPicPr>
          <p:nvPr/>
        </p:nvPicPr>
        <p:blipFill>
          <a:blip r:embed="rId9"/>
          <a:stretch>
            <a:fillRect/>
          </a:stretch>
        </p:blipFill>
        <p:spPr>
          <a:xfrm>
            <a:off x="6321152" y="494536"/>
            <a:ext cx="2697088" cy="908020"/>
          </a:xfrm>
          <a:prstGeom prst="rect">
            <a:avLst/>
          </a:prstGeom>
        </p:spPr>
      </p:pic>
    </p:spTree>
    <p:extLst>
      <p:ext uri="{BB962C8B-B14F-4D97-AF65-F5344CB8AC3E}">
        <p14:creationId xmlns:p14="http://schemas.microsoft.com/office/powerpoint/2010/main" val="34870490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0B83A-8240-6147-BB3C-4731E5B9AEA3}"/>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B240C306-97F1-C048-823F-56E72FB60B43}"/>
              </a:ext>
            </a:extLst>
          </p:cNvPr>
          <p:cNvSpPr>
            <a:spLocks noGrp="1"/>
          </p:cNvSpPr>
          <p:nvPr>
            <p:ph idx="1"/>
          </p:nvPr>
        </p:nvSpPr>
        <p:spPr/>
        <p:txBody>
          <a:bodyPr/>
          <a:lstStyle/>
          <a:p>
            <a:pPr marL="0" indent="0" algn="ctr">
              <a:buNone/>
            </a:pPr>
            <a:r>
              <a:rPr lang="en-US" sz="23900" dirty="0">
                <a:solidFill>
                  <a:srgbClr val="0000FF"/>
                </a:solidFill>
              </a:rPr>
              <a:t>?</a:t>
            </a:r>
          </a:p>
        </p:txBody>
      </p:sp>
      <p:sp>
        <p:nvSpPr>
          <p:cNvPr id="4" name="Date Placeholder 3">
            <a:extLst>
              <a:ext uri="{FF2B5EF4-FFF2-40B4-BE49-F238E27FC236}">
                <a16:creationId xmlns:a16="http://schemas.microsoft.com/office/drawing/2014/main" id="{A5ACD4E9-76D0-6F4A-BAD8-FB63C10E5BE4}"/>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354AD678-DDAF-AB49-BFD8-6EA8C593E19E}"/>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B42DA270-FC9E-3F42-AD7E-E626A8282842}"/>
              </a:ext>
            </a:extLst>
          </p:cNvPr>
          <p:cNvSpPr>
            <a:spLocks noGrp="1"/>
          </p:cNvSpPr>
          <p:nvPr>
            <p:ph type="sldNum" idx="12"/>
          </p:nvPr>
        </p:nvSpPr>
        <p:spPr/>
        <p:txBody>
          <a:bodyPr/>
          <a:lstStyle/>
          <a:p>
            <a:pPr>
              <a:defRPr/>
            </a:pPr>
            <a:fld id="{18317CFC-9530-4DD8-A082-6933CE16E3A3}" type="slidenum">
              <a:rPr lang="en-GB" smtClean="0"/>
              <a:pPr>
                <a:defRPr/>
              </a:pPr>
              <a:t>21</a:t>
            </a:fld>
            <a:endParaRPr lang="en-GB"/>
          </a:p>
        </p:txBody>
      </p:sp>
    </p:spTree>
    <p:extLst>
      <p:ext uri="{BB962C8B-B14F-4D97-AF65-F5344CB8AC3E}">
        <p14:creationId xmlns:p14="http://schemas.microsoft.com/office/powerpoint/2010/main" val="34795799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87910-F698-FA44-BECD-A681D674DB19}"/>
              </a:ext>
            </a:extLst>
          </p:cNvPr>
          <p:cNvSpPr>
            <a:spLocks noGrp="1"/>
          </p:cNvSpPr>
          <p:nvPr>
            <p:ph type="title"/>
          </p:nvPr>
        </p:nvSpPr>
        <p:spPr/>
        <p:txBody>
          <a:bodyPr/>
          <a:lstStyle/>
          <a:p>
            <a:r>
              <a:rPr lang="en-US" dirty="0"/>
              <a:t>Python Programming Language</a:t>
            </a:r>
          </a:p>
        </p:txBody>
      </p:sp>
      <p:sp>
        <p:nvSpPr>
          <p:cNvPr id="3" name="Content Placeholder 2">
            <a:extLst>
              <a:ext uri="{FF2B5EF4-FFF2-40B4-BE49-F238E27FC236}">
                <a16:creationId xmlns:a16="http://schemas.microsoft.com/office/drawing/2014/main" id="{54B3F741-60A2-B346-B0C3-E59100E560D1}"/>
              </a:ext>
            </a:extLst>
          </p:cNvPr>
          <p:cNvSpPr>
            <a:spLocks noGrp="1"/>
          </p:cNvSpPr>
          <p:nvPr>
            <p:ph idx="1"/>
          </p:nvPr>
        </p:nvSpPr>
        <p:spPr/>
        <p:txBody>
          <a:bodyPr/>
          <a:lstStyle/>
          <a:p>
            <a:r>
              <a:rPr lang="en-GB" sz="2400" dirty="0">
                <a:latin typeface="Arial" panose="020B0604020202020204" pitchFamily="34" charset="0"/>
                <a:cs typeface="Arial" panose="020B0604020202020204" pitchFamily="34" charset="0"/>
              </a:rPr>
              <a:t>Originates in 1980s created by Guido van Rossum </a:t>
            </a:r>
          </a:p>
          <a:p>
            <a:pPr lvl="1"/>
            <a:r>
              <a:rPr lang="en-US" sz="2000" dirty="0"/>
              <a:t>Several versions current is Python 3.x</a:t>
            </a:r>
          </a:p>
          <a:p>
            <a:r>
              <a:rPr lang="en-US" sz="2400" dirty="0"/>
              <a:t>A Hybrid Dynamically Typed language</a:t>
            </a:r>
          </a:p>
          <a:p>
            <a:pPr lvl="1"/>
            <a:r>
              <a:rPr lang="en-US" sz="2000" dirty="0"/>
              <a:t>Allows for Procedural Programming</a:t>
            </a:r>
          </a:p>
          <a:p>
            <a:pPr lvl="1"/>
            <a:r>
              <a:rPr lang="en-US" sz="2000" dirty="0"/>
              <a:t>Supports Object Oriented Programming</a:t>
            </a:r>
          </a:p>
          <a:p>
            <a:pPr lvl="1"/>
            <a:r>
              <a:rPr lang="en-US" sz="2000" dirty="0"/>
              <a:t>Facilities Functional Programming</a:t>
            </a:r>
          </a:p>
          <a:p>
            <a:pPr lvl="1"/>
            <a:r>
              <a:rPr lang="en-US" sz="2000" dirty="0"/>
              <a:t>Has dynamic typing, Easily extendible</a:t>
            </a:r>
          </a:p>
          <a:p>
            <a:pPr lvl="1"/>
            <a:r>
              <a:rPr lang="en-US" sz="2000" dirty="0"/>
              <a:t>Has an extensive set of built in and third-party libraries</a:t>
            </a:r>
          </a:p>
          <a:p>
            <a:pPr lvl="2"/>
            <a:r>
              <a:rPr lang="en-US" sz="1800" dirty="0"/>
              <a:t>Graphics, UIs and Graphing</a:t>
            </a:r>
          </a:p>
          <a:p>
            <a:pPr lvl="2"/>
            <a:r>
              <a:rPr lang="en-US" sz="1800" dirty="0"/>
              <a:t>CSV, Excel and databases</a:t>
            </a:r>
          </a:p>
          <a:p>
            <a:pPr lvl="2"/>
            <a:r>
              <a:rPr lang="en-US" sz="1800" dirty="0"/>
              <a:t>Machine Learning and Data Science etc.</a:t>
            </a:r>
          </a:p>
          <a:p>
            <a:pPr lvl="2"/>
            <a:r>
              <a:rPr lang="en-US" sz="1800" dirty="0"/>
              <a:t>…</a:t>
            </a:r>
          </a:p>
          <a:p>
            <a:pPr lvl="1"/>
            <a:endParaRPr lang="en-US" dirty="0"/>
          </a:p>
        </p:txBody>
      </p:sp>
      <p:sp>
        <p:nvSpPr>
          <p:cNvPr id="4" name="Date Placeholder 3">
            <a:extLst>
              <a:ext uri="{FF2B5EF4-FFF2-40B4-BE49-F238E27FC236}">
                <a16:creationId xmlns:a16="http://schemas.microsoft.com/office/drawing/2014/main" id="{AFE5CE58-1B76-2045-844C-353A8C86310A}"/>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A2AA22D3-90F1-9342-8B73-04E5951EE1E5}"/>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3DC05602-1DF5-4D4A-A17D-D5B21D1808A0}"/>
              </a:ext>
            </a:extLst>
          </p:cNvPr>
          <p:cNvSpPr>
            <a:spLocks noGrp="1"/>
          </p:cNvSpPr>
          <p:nvPr>
            <p:ph type="sldNum" idx="12"/>
          </p:nvPr>
        </p:nvSpPr>
        <p:spPr/>
        <p:txBody>
          <a:bodyPr/>
          <a:lstStyle/>
          <a:p>
            <a:pPr>
              <a:defRPr/>
            </a:pPr>
            <a:fld id="{18317CFC-9530-4DD8-A082-6933CE16E3A3}" type="slidenum">
              <a:rPr lang="en-GB" smtClean="0"/>
              <a:pPr>
                <a:defRPr/>
              </a:pPr>
              <a:t>3</a:t>
            </a:fld>
            <a:endParaRPr lang="en-GB"/>
          </a:p>
        </p:txBody>
      </p:sp>
      <p:pic>
        <p:nvPicPr>
          <p:cNvPr id="7" name="Picture 6">
            <a:extLst>
              <a:ext uri="{FF2B5EF4-FFF2-40B4-BE49-F238E27FC236}">
                <a16:creationId xmlns:a16="http://schemas.microsoft.com/office/drawing/2014/main" id="{0FD8B824-951C-8646-A4F5-91215827F26D}"/>
              </a:ext>
            </a:extLst>
          </p:cNvPr>
          <p:cNvPicPr>
            <a:picLocks noChangeAspect="1"/>
          </p:cNvPicPr>
          <p:nvPr/>
        </p:nvPicPr>
        <p:blipFill>
          <a:blip r:embed="rId2"/>
          <a:stretch>
            <a:fillRect/>
          </a:stretch>
        </p:blipFill>
        <p:spPr>
          <a:xfrm>
            <a:off x="8670281" y="267251"/>
            <a:ext cx="776536" cy="898769"/>
          </a:xfrm>
          <a:prstGeom prst="rect">
            <a:avLst/>
          </a:prstGeom>
        </p:spPr>
      </p:pic>
      <p:pic>
        <p:nvPicPr>
          <p:cNvPr id="8" name="Picture 7">
            <a:extLst>
              <a:ext uri="{FF2B5EF4-FFF2-40B4-BE49-F238E27FC236}">
                <a16:creationId xmlns:a16="http://schemas.microsoft.com/office/drawing/2014/main" id="{D668FF11-2572-2878-9A54-CBA62BC31DA1}"/>
              </a:ext>
            </a:extLst>
          </p:cNvPr>
          <p:cNvPicPr>
            <a:picLocks noChangeAspect="1"/>
          </p:cNvPicPr>
          <p:nvPr/>
        </p:nvPicPr>
        <p:blipFill>
          <a:blip r:embed="rId3"/>
          <a:stretch>
            <a:fillRect/>
          </a:stretch>
        </p:blipFill>
        <p:spPr>
          <a:xfrm>
            <a:off x="7529431" y="2275055"/>
            <a:ext cx="1538593" cy="2307890"/>
          </a:xfrm>
          <a:prstGeom prst="rect">
            <a:avLst/>
          </a:prstGeom>
        </p:spPr>
      </p:pic>
    </p:spTree>
    <p:extLst>
      <p:ext uri="{BB962C8B-B14F-4D97-AF65-F5344CB8AC3E}">
        <p14:creationId xmlns:p14="http://schemas.microsoft.com/office/powerpoint/2010/main" val="67213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F105D-FAE2-354E-A72D-70484FC48265}"/>
              </a:ext>
            </a:extLst>
          </p:cNvPr>
          <p:cNvSpPr>
            <a:spLocks noGrp="1"/>
          </p:cNvSpPr>
          <p:nvPr>
            <p:ph type="title"/>
          </p:nvPr>
        </p:nvSpPr>
        <p:spPr/>
        <p:txBody>
          <a:bodyPr/>
          <a:lstStyle/>
          <a:p>
            <a:r>
              <a:rPr lang="en-GB" dirty="0"/>
              <a:t>Where is Python Used?</a:t>
            </a:r>
          </a:p>
        </p:txBody>
      </p:sp>
      <p:sp>
        <p:nvSpPr>
          <p:cNvPr id="3" name="Content Placeholder 2">
            <a:extLst>
              <a:ext uri="{FF2B5EF4-FFF2-40B4-BE49-F238E27FC236}">
                <a16:creationId xmlns:a16="http://schemas.microsoft.com/office/drawing/2014/main" id="{2FCC368E-A50C-D741-84D0-3A94ED002FE4}"/>
              </a:ext>
            </a:extLst>
          </p:cNvPr>
          <p:cNvSpPr>
            <a:spLocks noGrp="1"/>
          </p:cNvSpPr>
          <p:nvPr>
            <p:ph idx="1"/>
          </p:nvPr>
        </p:nvSpPr>
        <p:spPr/>
        <p:txBody>
          <a:bodyPr/>
          <a:lstStyle/>
          <a:p>
            <a:r>
              <a:rPr lang="en-GB" sz="2400" dirty="0"/>
              <a:t>Data Analysis &amp; Web Development most common</a:t>
            </a:r>
          </a:p>
          <a:p>
            <a:pPr lvl="1"/>
            <a:r>
              <a:rPr lang="en-GB" sz="2000" dirty="0"/>
              <a:t>Machine Learning catching up</a:t>
            </a:r>
          </a:p>
        </p:txBody>
      </p:sp>
      <p:sp>
        <p:nvSpPr>
          <p:cNvPr id="4" name="Date Placeholder 3">
            <a:extLst>
              <a:ext uri="{FF2B5EF4-FFF2-40B4-BE49-F238E27FC236}">
                <a16:creationId xmlns:a16="http://schemas.microsoft.com/office/drawing/2014/main" id="{1BA9818A-69A7-CD40-999A-9C04CFE46BE8}"/>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55271A0C-92AB-8D45-8352-694E71BA8810}"/>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B78BFEC5-8D15-D943-9F1C-3C0229949AFB}"/>
              </a:ext>
            </a:extLst>
          </p:cNvPr>
          <p:cNvSpPr>
            <a:spLocks noGrp="1"/>
          </p:cNvSpPr>
          <p:nvPr>
            <p:ph type="sldNum" idx="12"/>
          </p:nvPr>
        </p:nvSpPr>
        <p:spPr/>
        <p:txBody>
          <a:bodyPr/>
          <a:lstStyle/>
          <a:p>
            <a:pPr>
              <a:defRPr/>
            </a:pPr>
            <a:fld id="{18317CFC-9530-4DD8-A082-6933CE16E3A3}" type="slidenum">
              <a:rPr lang="en-GB" smtClean="0"/>
              <a:pPr>
                <a:defRPr/>
              </a:pPr>
              <a:t>4</a:t>
            </a:fld>
            <a:endParaRPr lang="en-GB"/>
          </a:p>
        </p:txBody>
      </p:sp>
      <p:pic>
        <p:nvPicPr>
          <p:cNvPr id="8" name="Picture 7" descr="python-logo.png">
            <a:extLst>
              <a:ext uri="{FF2B5EF4-FFF2-40B4-BE49-F238E27FC236}">
                <a16:creationId xmlns:a16="http://schemas.microsoft.com/office/drawing/2014/main" id="{F30EA7FA-44D4-0BC7-30F1-5D884CFA2D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3360" y="592227"/>
            <a:ext cx="769714" cy="769714"/>
          </a:xfrm>
          <a:prstGeom prst="rect">
            <a:avLst/>
          </a:prstGeom>
        </p:spPr>
      </p:pic>
      <p:sp>
        <p:nvSpPr>
          <p:cNvPr id="9" name="Rectangle 8">
            <a:extLst>
              <a:ext uri="{FF2B5EF4-FFF2-40B4-BE49-F238E27FC236}">
                <a16:creationId xmlns:a16="http://schemas.microsoft.com/office/drawing/2014/main" id="{0217ABC1-D7F1-6BA2-8B49-B09FB77E38AF}"/>
              </a:ext>
            </a:extLst>
          </p:cNvPr>
          <p:cNvSpPr/>
          <p:nvPr/>
        </p:nvSpPr>
        <p:spPr>
          <a:xfrm>
            <a:off x="2167338" y="6210854"/>
            <a:ext cx="6048672" cy="369332"/>
          </a:xfrm>
          <a:prstGeom prst="rect">
            <a:avLst/>
          </a:prstGeom>
        </p:spPr>
        <p:txBody>
          <a:bodyPr wrap="square">
            <a:spAutoFit/>
          </a:bodyPr>
          <a:lstStyle/>
          <a:p>
            <a:r>
              <a:rPr lang="en-GB" dirty="0">
                <a:solidFill>
                  <a:schemeClr val="tx1"/>
                </a:solidFill>
              </a:rPr>
              <a:t>https://</a:t>
            </a:r>
            <a:r>
              <a:rPr lang="en-GB" dirty="0" err="1">
                <a:solidFill>
                  <a:schemeClr val="tx1"/>
                </a:solidFill>
              </a:rPr>
              <a:t>www.jetbrains.com</a:t>
            </a:r>
            <a:r>
              <a:rPr lang="en-GB" dirty="0">
                <a:solidFill>
                  <a:schemeClr val="tx1"/>
                </a:solidFill>
              </a:rPr>
              <a:t>/</a:t>
            </a:r>
            <a:r>
              <a:rPr lang="en-GB" dirty="0" err="1">
                <a:solidFill>
                  <a:schemeClr val="tx1"/>
                </a:solidFill>
              </a:rPr>
              <a:t>lp</a:t>
            </a:r>
            <a:r>
              <a:rPr lang="en-GB" dirty="0">
                <a:solidFill>
                  <a:schemeClr val="tx1"/>
                </a:solidFill>
              </a:rPr>
              <a:t>/devecosystem-2022/python/</a:t>
            </a:r>
          </a:p>
        </p:txBody>
      </p:sp>
      <p:pic>
        <p:nvPicPr>
          <p:cNvPr id="11" name="Picture 10">
            <a:extLst>
              <a:ext uri="{FF2B5EF4-FFF2-40B4-BE49-F238E27FC236}">
                <a16:creationId xmlns:a16="http://schemas.microsoft.com/office/drawing/2014/main" id="{77C2AC06-AE98-85AE-B723-EF4103FEC90E}"/>
              </a:ext>
            </a:extLst>
          </p:cNvPr>
          <p:cNvPicPr>
            <a:picLocks noChangeAspect="1"/>
          </p:cNvPicPr>
          <p:nvPr/>
        </p:nvPicPr>
        <p:blipFill>
          <a:blip r:embed="rId3"/>
          <a:stretch>
            <a:fillRect/>
          </a:stretch>
        </p:blipFill>
        <p:spPr>
          <a:xfrm>
            <a:off x="1190674" y="2615694"/>
            <a:ext cx="7772400" cy="3397516"/>
          </a:xfrm>
          <a:prstGeom prst="rect">
            <a:avLst/>
          </a:prstGeom>
        </p:spPr>
      </p:pic>
    </p:spTree>
    <p:extLst>
      <p:ext uri="{BB962C8B-B14F-4D97-AF65-F5344CB8AC3E}">
        <p14:creationId xmlns:p14="http://schemas.microsoft.com/office/powerpoint/2010/main" val="2348451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24937C-E204-C741-AF7F-0C24DEBC07E5}"/>
              </a:ext>
            </a:extLst>
          </p:cNvPr>
          <p:cNvSpPr>
            <a:spLocks noGrp="1"/>
          </p:cNvSpPr>
          <p:nvPr>
            <p:ph type="title"/>
          </p:nvPr>
        </p:nvSpPr>
        <p:spPr/>
        <p:txBody>
          <a:bodyPr/>
          <a:lstStyle/>
          <a:p>
            <a:r>
              <a:rPr lang="en-GB"/>
              <a:t>Common Python </a:t>
            </a:r>
            <a:r>
              <a:rPr lang="en-GB" dirty="0"/>
              <a:t>Libraries</a:t>
            </a:r>
          </a:p>
        </p:txBody>
      </p:sp>
      <p:sp>
        <p:nvSpPr>
          <p:cNvPr id="3" name="Content Placeholder 2">
            <a:extLst>
              <a:ext uri="{FF2B5EF4-FFF2-40B4-BE49-F238E27FC236}">
                <a16:creationId xmlns:a16="http://schemas.microsoft.com/office/drawing/2014/main" id="{519727BD-F82E-4E42-82E1-EDF6953B484F}"/>
              </a:ext>
            </a:extLst>
          </p:cNvPr>
          <p:cNvSpPr>
            <a:spLocks noGrp="1"/>
          </p:cNvSpPr>
          <p:nvPr>
            <p:ph idx="1"/>
          </p:nvPr>
        </p:nvSpPr>
        <p:spPr>
          <a:xfrm>
            <a:off x="495301" y="1600200"/>
            <a:ext cx="4169668" cy="604664"/>
          </a:xfrm>
        </p:spPr>
        <p:txBody>
          <a:bodyPr/>
          <a:lstStyle/>
          <a:p>
            <a:r>
              <a:rPr lang="en-GB" sz="2400" dirty="0"/>
              <a:t>Data Science Libraries</a:t>
            </a:r>
          </a:p>
        </p:txBody>
      </p:sp>
      <p:sp>
        <p:nvSpPr>
          <p:cNvPr id="4" name="Date Placeholder 3">
            <a:extLst>
              <a:ext uri="{FF2B5EF4-FFF2-40B4-BE49-F238E27FC236}">
                <a16:creationId xmlns:a16="http://schemas.microsoft.com/office/drawing/2014/main" id="{5ABE8A00-243F-DD43-93BE-496003B2B767}"/>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929DE6B8-D370-ED45-A622-58433E35C012}"/>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02180456-1129-9647-8F46-028B1FDFF1CC}"/>
              </a:ext>
            </a:extLst>
          </p:cNvPr>
          <p:cNvSpPr>
            <a:spLocks noGrp="1"/>
          </p:cNvSpPr>
          <p:nvPr>
            <p:ph type="sldNum" idx="12"/>
          </p:nvPr>
        </p:nvSpPr>
        <p:spPr/>
        <p:txBody>
          <a:bodyPr/>
          <a:lstStyle/>
          <a:p>
            <a:pPr>
              <a:defRPr/>
            </a:pPr>
            <a:fld id="{18317CFC-9530-4DD8-A082-6933CE16E3A3}" type="slidenum">
              <a:rPr lang="en-GB" smtClean="0"/>
              <a:pPr>
                <a:defRPr/>
              </a:pPr>
              <a:t>5</a:t>
            </a:fld>
            <a:endParaRPr lang="en-GB"/>
          </a:p>
        </p:txBody>
      </p:sp>
      <p:sp>
        <p:nvSpPr>
          <p:cNvPr id="8" name="TextBox 7">
            <a:extLst>
              <a:ext uri="{FF2B5EF4-FFF2-40B4-BE49-F238E27FC236}">
                <a16:creationId xmlns:a16="http://schemas.microsoft.com/office/drawing/2014/main" id="{A643214B-7941-644B-8C37-C4D4A23F0BF9}"/>
              </a:ext>
            </a:extLst>
          </p:cNvPr>
          <p:cNvSpPr txBox="1"/>
          <p:nvPr/>
        </p:nvSpPr>
        <p:spPr>
          <a:xfrm>
            <a:off x="71252" y="5747657"/>
            <a:ext cx="184731" cy="369332"/>
          </a:xfrm>
          <a:prstGeom prst="rect">
            <a:avLst/>
          </a:prstGeom>
          <a:noFill/>
        </p:spPr>
        <p:txBody>
          <a:bodyPr wrap="none" rtlCol="0">
            <a:spAutoFit/>
          </a:bodyPr>
          <a:lstStyle/>
          <a:p>
            <a:endParaRPr lang="en-GB" dirty="0"/>
          </a:p>
        </p:txBody>
      </p:sp>
      <p:sp>
        <p:nvSpPr>
          <p:cNvPr id="10" name="Content Placeholder 2">
            <a:extLst>
              <a:ext uri="{FF2B5EF4-FFF2-40B4-BE49-F238E27FC236}">
                <a16:creationId xmlns:a16="http://schemas.microsoft.com/office/drawing/2014/main" id="{779D6FAC-555D-E84D-B28E-B9E32A71D08C}"/>
              </a:ext>
            </a:extLst>
          </p:cNvPr>
          <p:cNvSpPr txBox="1">
            <a:spLocks/>
          </p:cNvSpPr>
          <p:nvPr/>
        </p:nvSpPr>
        <p:spPr bwMode="auto">
          <a:xfrm>
            <a:off x="5902113" y="4014491"/>
            <a:ext cx="3482809" cy="604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1313" indent="-341313" algn="l" defTabSz="449263" rtl="0" eaLnBrk="0" fontAlgn="base" hangingPunct="0">
              <a:lnSpc>
                <a:spcPct val="125000"/>
              </a:lnSpc>
              <a:spcBef>
                <a:spcPts val="700"/>
              </a:spcBef>
              <a:spcAft>
                <a:spcPct val="0"/>
              </a:spcAft>
              <a:buClr>
                <a:srgbClr val="170199"/>
              </a:buClr>
              <a:buSzPct val="75000"/>
              <a:buFont typeface="Wingdings" pitchFamily="2" charset="2"/>
              <a:buChar char=""/>
              <a:defRPr sz="2800">
                <a:solidFill>
                  <a:srgbClr val="000000"/>
                </a:solidFill>
                <a:latin typeface="+mn-lt"/>
                <a:ea typeface="+mn-ea"/>
                <a:cs typeface="+mn-cs"/>
              </a:defRPr>
            </a:lvl1pPr>
            <a:lvl2pPr marL="741363" indent="-284163" algn="l" defTabSz="449263" rtl="0" eaLnBrk="0" fontAlgn="base" hangingPunct="0">
              <a:lnSpc>
                <a:spcPct val="115000"/>
              </a:lnSpc>
              <a:spcBef>
                <a:spcPts val="600"/>
              </a:spcBef>
              <a:spcAft>
                <a:spcPct val="0"/>
              </a:spcAft>
              <a:buClr>
                <a:srgbClr val="170199"/>
              </a:buClr>
              <a:buSzPct val="75000"/>
              <a:buFont typeface="Wingdings" pitchFamily="2" charset="2"/>
              <a:buChar char=""/>
              <a:defRPr sz="2400">
                <a:solidFill>
                  <a:srgbClr val="000000"/>
                </a:solidFill>
                <a:latin typeface="+mn-lt"/>
                <a:ea typeface="+mn-ea"/>
                <a:cs typeface="+mn-cs"/>
              </a:defRPr>
            </a:lvl2pPr>
            <a:lvl3pPr marL="1143000" indent="-228600" algn="l" defTabSz="449263" rtl="0" eaLnBrk="0" fontAlgn="base" hangingPunct="0">
              <a:lnSpc>
                <a:spcPct val="115000"/>
              </a:lnSpc>
              <a:spcBef>
                <a:spcPts val="500"/>
              </a:spcBef>
              <a:spcAft>
                <a:spcPct val="0"/>
              </a:spcAft>
              <a:buClr>
                <a:srgbClr val="00CCFF"/>
              </a:buClr>
              <a:buSzPct val="65000"/>
              <a:buFont typeface="Wingdings" pitchFamily="2" charset="2"/>
              <a:buChar char=""/>
              <a:defRPr sz="2000">
                <a:solidFill>
                  <a:srgbClr val="000000"/>
                </a:solidFill>
                <a:latin typeface="+mn-lt"/>
                <a:ea typeface="+mn-ea"/>
                <a:cs typeface="+mn-cs"/>
              </a:defRPr>
            </a:lvl3pPr>
            <a:lvl4pPr marL="1600200" indent="-228600" algn="l" defTabSz="449263" rtl="0" eaLnBrk="0" fontAlgn="base" hangingPunct="0">
              <a:lnSpc>
                <a:spcPct val="110000"/>
              </a:lnSpc>
              <a:spcBef>
                <a:spcPts val="450"/>
              </a:spcBef>
              <a:spcAft>
                <a:spcPct val="0"/>
              </a:spcAft>
              <a:buClr>
                <a:srgbClr val="170199"/>
              </a:buClr>
              <a:buSzPct val="100000"/>
              <a:buFont typeface="Wingdings" pitchFamily="2" charset="2"/>
              <a:buChar char=""/>
              <a:defRPr>
                <a:solidFill>
                  <a:srgbClr val="000000"/>
                </a:solidFill>
                <a:latin typeface="+mn-lt"/>
                <a:ea typeface="+mn-ea"/>
                <a:cs typeface="+mn-cs"/>
              </a:defRPr>
            </a:lvl4pPr>
            <a:lvl5pPr marL="2057400" indent="-228600" algn="l" defTabSz="449263" rtl="0" eaLnBrk="0" fontAlgn="base" hangingPunct="0">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5pPr>
            <a:lvl6pPr marL="25146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6pPr>
            <a:lvl7pPr marL="29718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7pPr>
            <a:lvl8pPr marL="34290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8pPr>
            <a:lvl9pPr marL="38862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9pPr>
          </a:lstStyle>
          <a:p>
            <a:r>
              <a:rPr lang="en-GB" sz="2400" kern="0" dirty="0"/>
              <a:t>Web Frameworks</a:t>
            </a:r>
          </a:p>
        </p:txBody>
      </p:sp>
      <p:pic>
        <p:nvPicPr>
          <p:cNvPr id="11" name="Picture 10" descr="python-logo.png">
            <a:extLst>
              <a:ext uri="{FF2B5EF4-FFF2-40B4-BE49-F238E27FC236}">
                <a16:creationId xmlns:a16="http://schemas.microsoft.com/office/drawing/2014/main" id="{C43ED057-B7F8-2A49-84D0-4A49DA79F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3360" y="592227"/>
            <a:ext cx="769714" cy="769714"/>
          </a:xfrm>
          <a:prstGeom prst="rect">
            <a:avLst/>
          </a:prstGeom>
        </p:spPr>
      </p:pic>
      <p:pic>
        <p:nvPicPr>
          <p:cNvPr id="14" name="Picture 3">
            <a:extLst>
              <a:ext uri="{FF2B5EF4-FFF2-40B4-BE49-F238E27FC236}">
                <a16:creationId xmlns:a16="http://schemas.microsoft.com/office/drawing/2014/main" id="{F88C8051-5790-F546-BF09-EC1C1ACACA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2113" y="2431760"/>
            <a:ext cx="2389863" cy="4591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6" name="Picture 4" descr="What's new with TensorFlow 2.0? - jzuern.github.io">
            <a:extLst>
              <a:ext uri="{FF2B5EF4-FFF2-40B4-BE49-F238E27FC236}">
                <a16:creationId xmlns:a16="http://schemas.microsoft.com/office/drawing/2014/main" id="{E8774F09-6414-8546-92D7-97575DF4A6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5328" y="3019267"/>
            <a:ext cx="948812" cy="57379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a:extLst>
              <a:ext uri="{FF2B5EF4-FFF2-40B4-BE49-F238E27FC236}">
                <a16:creationId xmlns:a16="http://schemas.microsoft.com/office/drawing/2014/main" id="{DE4744FD-C4F3-0844-8719-C358E06249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297" y="3317148"/>
            <a:ext cx="1065203" cy="57339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SciPy and NumPy - Full Stack Python">
            <a:extLst>
              <a:ext uri="{FF2B5EF4-FFF2-40B4-BE49-F238E27FC236}">
                <a16:creationId xmlns:a16="http://schemas.microsoft.com/office/drawing/2014/main" id="{6EE46761-6818-C641-9FA2-7D908453F75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3353" y="2890948"/>
            <a:ext cx="1480944" cy="58841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pandas (software) - Wikipedia">
            <a:extLst>
              <a:ext uri="{FF2B5EF4-FFF2-40B4-BE49-F238E27FC236}">
                <a16:creationId xmlns:a16="http://schemas.microsoft.com/office/drawing/2014/main" id="{F276E664-641E-2E49-A1D0-6D025BF85F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7136" y="1663671"/>
            <a:ext cx="1855826" cy="750063"/>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a:extLst>
              <a:ext uri="{FF2B5EF4-FFF2-40B4-BE49-F238E27FC236}">
                <a16:creationId xmlns:a16="http://schemas.microsoft.com/office/drawing/2014/main" id="{612B1944-5A2E-5D47-B025-DBFE1E5F6C3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71305" y="1400532"/>
            <a:ext cx="2144688" cy="965110"/>
          </a:xfrm>
          <a:prstGeom prst="rect">
            <a:avLst/>
          </a:prstGeom>
          <a:noFill/>
          <a:extLst>
            <a:ext uri="{909E8E84-426E-40DD-AFC4-6F175D3DCCD1}">
              <a14:hiddenFill xmlns:a14="http://schemas.microsoft.com/office/drawing/2010/main">
                <a:solidFill>
                  <a:srgbClr val="FFFFFF"/>
                </a:solidFill>
              </a14:hiddenFill>
            </a:ext>
          </a:extLst>
        </p:spPr>
      </p:pic>
      <p:pic>
        <p:nvPicPr>
          <p:cNvPr id="3086" name="Picture 14" descr="Structuring a Large Production Flask Application | by Arash Soheili | Level  Up Coding">
            <a:extLst>
              <a:ext uri="{FF2B5EF4-FFF2-40B4-BE49-F238E27FC236}">
                <a16:creationId xmlns:a16="http://schemas.microsoft.com/office/drawing/2014/main" id="{DA314FAC-C150-7B4A-AB1B-D7E07AAA19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92560" y="4765660"/>
            <a:ext cx="1424311" cy="796703"/>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Django Community | Django">
            <a:extLst>
              <a:ext uri="{FF2B5EF4-FFF2-40B4-BE49-F238E27FC236}">
                <a16:creationId xmlns:a16="http://schemas.microsoft.com/office/drawing/2014/main" id="{87273B6E-7A2A-274C-A53F-4F97CC40FC1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96816" y="5288990"/>
            <a:ext cx="1302376" cy="592539"/>
          </a:xfrm>
          <a:prstGeom prst="rect">
            <a:avLst/>
          </a:prstGeom>
          <a:noFill/>
          <a:extLst>
            <a:ext uri="{909E8E84-426E-40DD-AFC4-6F175D3DCCD1}">
              <a14:hiddenFill xmlns:a14="http://schemas.microsoft.com/office/drawing/2010/main">
                <a:solidFill>
                  <a:srgbClr val="FFFFFF"/>
                </a:solidFill>
              </a14:hiddenFill>
            </a:ext>
          </a:extLst>
        </p:spPr>
      </p:pic>
      <p:pic>
        <p:nvPicPr>
          <p:cNvPr id="3090" name="Picture 18" descr="FastAPI">
            <a:extLst>
              <a:ext uri="{FF2B5EF4-FFF2-40B4-BE49-F238E27FC236}">
                <a16:creationId xmlns:a16="http://schemas.microsoft.com/office/drawing/2014/main" id="{3E8C812A-1698-244F-B79E-F7743FC797F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80951" y="5811508"/>
            <a:ext cx="2130853" cy="7686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CE86B12-AFF9-ADFD-1042-3CD74BFCA464}"/>
              </a:ext>
            </a:extLst>
          </p:cNvPr>
          <p:cNvPicPr>
            <a:picLocks noChangeAspect="1"/>
          </p:cNvPicPr>
          <p:nvPr/>
        </p:nvPicPr>
        <p:blipFill>
          <a:blip r:embed="rId12"/>
          <a:stretch>
            <a:fillRect/>
          </a:stretch>
        </p:blipFill>
        <p:spPr>
          <a:xfrm>
            <a:off x="514391" y="2059148"/>
            <a:ext cx="4313427" cy="2628494"/>
          </a:xfrm>
          <a:prstGeom prst="rect">
            <a:avLst/>
          </a:prstGeom>
        </p:spPr>
      </p:pic>
      <p:sp>
        <p:nvSpPr>
          <p:cNvPr id="9" name="Rectangle 8">
            <a:extLst>
              <a:ext uri="{FF2B5EF4-FFF2-40B4-BE49-F238E27FC236}">
                <a16:creationId xmlns:a16="http://schemas.microsoft.com/office/drawing/2014/main" id="{5D59AB79-F1D4-9A90-2554-C0B0419FB82A}"/>
              </a:ext>
            </a:extLst>
          </p:cNvPr>
          <p:cNvSpPr/>
          <p:nvPr/>
        </p:nvSpPr>
        <p:spPr>
          <a:xfrm>
            <a:off x="2243304" y="46176"/>
            <a:ext cx="6048672" cy="369332"/>
          </a:xfrm>
          <a:prstGeom prst="rect">
            <a:avLst/>
          </a:prstGeom>
        </p:spPr>
        <p:txBody>
          <a:bodyPr wrap="square">
            <a:spAutoFit/>
          </a:bodyPr>
          <a:lstStyle/>
          <a:p>
            <a:r>
              <a:rPr lang="en-GB" dirty="0">
                <a:solidFill>
                  <a:schemeClr val="tx1"/>
                </a:solidFill>
              </a:rPr>
              <a:t>https://</a:t>
            </a:r>
            <a:r>
              <a:rPr lang="en-GB" dirty="0" err="1">
                <a:solidFill>
                  <a:schemeClr val="tx1"/>
                </a:solidFill>
              </a:rPr>
              <a:t>www.jetbrains.com</a:t>
            </a:r>
            <a:r>
              <a:rPr lang="en-GB" dirty="0">
                <a:solidFill>
                  <a:schemeClr val="tx1"/>
                </a:solidFill>
              </a:rPr>
              <a:t>/</a:t>
            </a:r>
            <a:r>
              <a:rPr lang="en-GB" dirty="0" err="1">
                <a:solidFill>
                  <a:schemeClr val="tx1"/>
                </a:solidFill>
              </a:rPr>
              <a:t>lp</a:t>
            </a:r>
            <a:r>
              <a:rPr lang="en-GB" dirty="0">
                <a:solidFill>
                  <a:schemeClr val="tx1"/>
                </a:solidFill>
              </a:rPr>
              <a:t>/devecosystem-2022/python/</a:t>
            </a:r>
          </a:p>
        </p:txBody>
      </p:sp>
      <p:pic>
        <p:nvPicPr>
          <p:cNvPr id="15" name="Picture 14">
            <a:extLst>
              <a:ext uri="{FF2B5EF4-FFF2-40B4-BE49-F238E27FC236}">
                <a16:creationId xmlns:a16="http://schemas.microsoft.com/office/drawing/2014/main" id="{1B1D2EEE-2833-F07D-CCAF-C34C419DB5D9}"/>
              </a:ext>
            </a:extLst>
          </p:cNvPr>
          <p:cNvPicPr>
            <a:picLocks noChangeAspect="1"/>
          </p:cNvPicPr>
          <p:nvPr/>
        </p:nvPicPr>
        <p:blipFill>
          <a:blip r:embed="rId13"/>
          <a:stretch>
            <a:fillRect/>
          </a:stretch>
        </p:blipFill>
        <p:spPr>
          <a:xfrm>
            <a:off x="5996061" y="4491704"/>
            <a:ext cx="3791977" cy="2032921"/>
          </a:xfrm>
          <a:prstGeom prst="rect">
            <a:avLst/>
          </a:prstGeom>
        </p:spPr>
      </p:pic>
      <p:pic>
        <p:nvPicPr>
          <p:cNvPr id="16" name="Picture 15">
            <a:extLst>
              <a:ext uri="{FF2B5EF4-FFF2-40B4-BE49-F238E27FC236}">
                <a16:creationId xmlns:a16="http://schemas.microsoft.com/office/drawing/2014/main" id="{3FEFF056-8E62-980B-C5C2-8D5DA93930BD}"/>
              </a:ext>
            </a:extLst>
          </p:cNvPr>
          <p:cNvPicPr>
            <a:picLocks noChangeAspect="1"/>
          </p:cNvPicPr>
          <p:nvPr/>
        </p:nvPicPr>
        <p:blipFill>
          <a:blip r:embed="rId14"/>
          <a:stretch>
            <a:fillRect/>
          </a:stretch>
        </p:blipFill>
        <p:spPr>
          <a:xfrm>
            <a:off x="5156713" y="4565908"/>
            <a:ext cx="825764" cy="641054"/>
          </a:xfrm>
          <a:prstGeom prst="rect">
            <a:avLst/>
          </a:prstGeom>
        </p:spPr>
      </p:pic>
    </p:spTree>
    <p:extLst>
      <p:ext uri="{BB962C8B-B14F-4D97-AF65-F5344CB8AC3E}">
        <p14:creationId xmlns:p14="http://schemas.microsoft.com/office/powerpoint/2010/main" val="23310712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8843E-373E-774E-AD92-52A15467BB2E}"/>
              </a:ext>
            </a:extLst>
          </p:cNvPr>
          <p:cNvSpPr>
            <a:spLocks noGrp="1"/>
          </p:cNvSpPr>
          <p:nvPr>
            <p:ph type="title"/>
          </p:nvPr>
        </p:nvSpPr>
        <p:spPr/>
        <p:txBody>
          <a:bodyPr/>
          <a:lstStyle/>
          <a:p>
            <a:r>
              <a:rPr lang="en-US" dirty="0"/>
              <a:t>Python Execution Model</a:t>
            </a:r>
          </a:p>
        </p:txBody>
      </p:sp>
      <p:sp>
        <p:nvSpPr>
          <p:cNvPr id="3" name="Content Placeholder 2">
            <a:extLst>
              <a:ext uri="{FF2B5EF4-FFF2-40B4-BE49-F238E27FC236}">
                <a16:creationId xmlns:a16="http://schemas.microsoft.com/office/drawing/2014/main" id="{362B4C64-711B-D94B-BBEF-00FF3C6C7AF9}"/>
              </a:ext>
            </a:extLst>
          </p:cNvPr>
          <p:cNvSpPr>
            <a:spLocks noGrp="1"/>
          </p:cNvSpPr>
          <p:nvPr>
            <p:ph idx="1"/>
          </p:nvPr>
        </p:nvSpPr>
        <p:spPr/>
        <p:txBody>
          <a:bodyPr/>
          <a:lstStyle/>
          <a:p>
            <a:r>
              <a:rPr lang="en-US" sz="2400" dirty="0"/>
              <a:t>Not a precompiled language</a:t>
            </a:r>
          </a:p>
          <a:p>
            <a:pPr lvl="1"/>
            <a:r>
              <a:rPr lang="en-US" sz="2000" dirty="0"/>
              <a:t>But not exactly an interpreted language either</a:t>
            </a:r>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Simplified process illustrative of behaviour</a:t>
            </a:r>
          </a:p>
          <a:p>
            <a:pPr lvl="1"/>
            <a:r>
              <a:rPr lang="en-US" sz="2000" dirty="0"/>
              <a:t>Note don’t use ‘-’ in filenames – may cause problems later</a:t>
            </a:r>
          </a:p>
          <a:p>
            <a:pPr lvl="1"/>
            <a:endParaRPr lang="en-US" dirty="0"/>
          </a:p>
        </p:txBody>
      </p:sp>
      <p:sp>
        <p:nvSpPr>
          <p:cNvPr id="4" name="Date Placeholder 3">
            <a:extLst>
              <a:ext uri="{FF2B5EF4-FFF2-40B4-BE49-F238E27FC236}">
                <a16:creationId xmlns:a16="http://schemas.microsoft.com/office/drawing/2014/main" id="{478A6476-ECE9-CC49-B583-6F736BF866A2}"/>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5D01DDFE-5705-4F41-AD71-1CD534E13D0E}"/>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9C0547F0-5549-3E4B-B8D3-7936647748C5}"/>
              </a:ext>
            </a:extLst>
          </p:cNvPr>
          <p:cNvSpPr>
            <a:spLocks noGrp="1"/>
          </p:cNvSpPr>
          <p:nvPr>
            <p:ph type="sldNum" idx="12"/>
          </p:nvPr>
        </p:nvSpPr>
        <p:spPr/>
        <p:txBody>
          <a:bodyPr/>
          <a:lstStyle/>
          <a:p>
            <a:pPr>
              <a:defRPr/>
            </a:pPr>
            <a:fld id="{18317CFC-9530-4DD8-A082-6933CE16E3A3}" type="slidenum">
              <a:rPr lang="en-GB" smtClean="0"/>
              <a:pPr>
                <a:defRPr/>
              </a:pPr>
              <a:t>6</a:t>
            </a:fld>
            <a:endParaRPr lang="en-GB"/>
          </a:p>
        </p:txBody>
      </p:sp>
      <p:sp>
        <p:nvSpPr>
          <p:cNvPr id="8" name="Rectangle 7">
            <a:extLst>
              <a:ext uri="{FF2B5EF4-FFF2-40B4-BE49-F238E27FC236}">
                <a16:creationId xmlns:a16="http://schemas.microsoft.com/office/drawing/2014/main" id="{1DB3A2E1-2059-024A-B231-1C47FA4B5FE4}"/>
              </a:ext>
            </a:extLst>
          </p:cNvPr>
          <p:cNvSpPr/>
          <p:nvPr/>
        </p:nvSpPr>
        <p:spPr>
          <a:xfrm>
            <a:off x="632094" y="3603193"/>
            <a:ext cx="1534511" cy="783435"/>
          </a:xfrm>
          <a:prstGeom prst="rect">
            <a:avLst/>
          </a:prstGeom>
          <a:solidFill>
            <a:srgbClr val="FFD2C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hello.py</a:t>
            </a:r>
          </a:p>
        </p:txBody>
      </p:sp>
      <p:cxnSp>
        <p:nvCxnSpPr>
          <p:cNvPr id="9" name="Straight Arrow Connector 8">
            <a:extLst>
              <a:ext uri="{FF2B5EF4-FFF2-40B4-BE49-F238E27FC236}">
                <a16:creationId xmlns:a16="http://schemas.microsoft.com/office/drawing/2014/main" id="{5FB2C097-0F4A-4542-892B-70358BBFD375}"/>
              </a:ext>
            </a:extLst>
          </p:cNvPr>
          <p:cNvCxnSpPr>
            <a:cxnSpLocks/>
            <a:stCxn id="8" idx="3"/>
            <a:endCxn id="10" idx="1"/>
          </p:cNvCxnSpPr>
          <p:nvPr/>
        </p:nvCxnSpPr>
        <p:spPr>
          <a:xfrm>
            <a:off x="2166605" y="3994911"/>
            <a:ext cx="770171" cy="0"/>
          </a:xfrm>
          <a:prstGeom prst="straightConnector1">
            <a:avLst/>
          </a:prstGeom>
          <a:ln w="34925">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sp>
        <p:nvSpPr>
          <p:cNvPr id="10" name="Rounded Rectangle 9">
            <a:extLst>
              <a:ext uri="{FF2B5EF4-FFF2-40B4-BE49-F238E27FC236}">
                <a16:creationId xmlns:a16="http://schemas.microsoft.com/office/drawing/2014/main" id="{CC643580-8F59-5F4C-B9F6-5A767613EACD}"/>
              </a:ext>
            </a:extLst>
          </p:cNvPr>
          <p:cNvSpPr/>
          <p:nvPr/>
        </p:nvSpPr>
        <p:spPr>
          <a:xfrm>
            <a:off x="2936776" y="3094811"/>
            <a:ext cx="1929284" cy="1800200"/>
          </a:xfrm>
          <a:prstGeom prst="roundRect">
            <a:avLst/>
          </a:prstGeom>
          <a:solidFill>
            <a:srgbClr val="BEFFB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Python</a:t>
            </a:r>
            <a:endParaRPr lang="en-US" sz="2000" dirty="0">
              <a:solidFill>
                <a:schemeClr val="tx1"/>
              </a:solidFill>
            </a:endParaRPr>
          </a:p>
        </p:txBody>
      </p:sp>
      <p:sp>
        <p:nvSpPr>
          <p:cNvPr id="11" name="TextBox 10">
            <a:extLst>
              <a:ext uri="{FF2B5EF4-FFF2-40B4-BE49-F238E27FC236}">
                <a16:creationId xmlns:a16="http://schemas.microsoft.com/office/drawing/2014/main" id="{E0E6D8AD-77FA-AE45-97A9-7043422E7F98}"/>
              </a:ext>
            </a:extLst>
          </p:cNvPr>
          <p:cNvSpPr txBox="1"/>
          <p:nvPr/>
        </p:nvSpPr>
        <p:spPr>
          <a:xfrm>
            <a:off x="6357582" y="2831877"/>
            <a:ext cx="2565761" cy="646331"/>
          </a:xfrm>
          <a:prstGeom prst="rect">
            <a:avLst/>
          </a:prstGeom>
          <a:noFill/>
        </p:spPr>
        <p:txBody>
          <a:bodyPr wrap="square" rtlCol="0">
            <a:spAutoFit/>
          </a:bodyPr>
          <a:lstStyle/>
          <a:p>
            <a:r>
              <a:rPr lang="en-US" dirty="0">
                <a:solidFill>
                  <a:schemeClr val="tx1"/>
                </a:solidFill>
              </a:rPr>
              <a:t>Check the Program is valid  and well formed</a:t>
            </a:r>
          </a:p>
        </p:txBody>
      </p:sp>
      <p:sp>
        <p:nvSpPr>
          <p:cNvPr id="12" name="TextBox 11">
            <a:extLst>
              <a:ext uri="{FF2B5EF4-FFF2-40B4-BE49-F238E27FC236}">
                <a16:creationId xmlns:a16="http://schemas.microsoft.com/office/drawing/2014/main" id="{A26F53DF-C0FB-7F4F-B17B-5150A4551B66}"/>
              </a:ext>
            </a:extLst>
          </p:cNvPr>
          <p:cNvSpPr txBox="1"/>
          <p:nvPr/>
        </p:nvSpPr>
        <p:spPr>
          <a:xfrm>
            <a:off x="6370463" y="3710220"/>
            <a:ext cx="3326217" cy="646331"/>
          </a:xfrm>
          <a:prstGeom prst="rect">
            <a:avLst/>
          </a:prstGeom>
          <a:noFill/>
        </p:spPr>
        <p:txBody>
          <a:bodyPr wrap="square" rtlCol="0">
            <a:spAutoFit/>
          </a:bodyPr>
          <a:lstStyle/>
          <a:p>
            <a:r>
              <a:rPr lang="en-US" dirty="0">
                <a:solidFill>
                  <a:schemeClr val="tx1"/>
                </a:solidFill>
              </a:rPr>
              <a:t>(Dynamically) Compile </a:t>
            </a:r>
          </a:p>
          <a:p>
            <a:r>
              <a:rPr lang="en-US" dirty="0">
                <a:solidFill>
                  <a:schemeClr val="tx1"/>
                </a:solidFill>
              </a:rPr>
              <a:t>Into the Intermediate language</a:t>
            </a:r>
          </a:p>
        </p:txBody>
      </p:sp>
      <p:sp>
        <p:nvSpPr>
          <p:cNvPr id="13" name="TextBox 12">
            <a:extLst>
              <a:ext uri="{FF2B5EF4-FFF2-40B4-BE49-F238E27FC236}">
                <a16:creationId xmlns:a16="http://schemas.microsoft.com/office/drawing/2014/main" id="{8CAC5FE6-BEEE-B445-BC4B-DF112ACD5864}"/>
              </a:ext>
            </a:extLst>
          </p:cNvPr>
          <p:cNvSpPr txBox="1"/>
          <p:nvPr/>
        </p:nvSpPr>
        <p:spPr>
          <a:xfrm>
            <a:off x="6370464" y="4587239"/>
            <a:ext cx="2473428" cy="646331"/>
          </a:xfrm>
          <a:prstGeom prst="rect">
            <a:avLst/>
          </a:prstGeom>
          <a:noFill/>
        </p:spPr>
        <p:txBody>
          <a:bodyPr wrap="square" rtlCol="0">
            <a:spAutoFit/>
          </a:bodyPr>
          <a:lstStyle/>
          <a:p>
            <a:r>
              <a:rPr lang="en-US" dirty="0">
                <a:solidFill>
                  <a:schemeClr val="tx1"/>
                </a:solidFill>
              </a:rPr>
              <a:t>Run the intermediate</a:t>
            </a:r>
          </a:p>
          <a:p>
            <a:r>
              <a:rPr lang="en-US" dirty="0">
                <a:solidFill>
                  <a:schemeClr val="tx1"/>
                </a:solidFill>
              </a:rPr>
              <a:t>version of the program</a:t>
            </a:r>
          </a:p>
        </p:txBody>
      </p:sp>
      <p:cxnSp>
        <p:nvCxnSpPr>
          <p:cNvPr id="14" name="Straight Arrow Connector 13">
            <a:extLst>
              <a:ext uri="{FF2B5EF4-FFF2-40B4-BE49-F238E27FC236}">
                <a16:creationId xmlns:a16="http://schemas.microsoft.com/office/drawing/2014/main" id="{F9E01167-1CA7-D944-91C5-4FFD0882B763}"/>
              </a:ext>
            </a:extLst>
          </p:cNvPr>
          <p:cNvCxnSpPr>
            <a:cxnSpLocks/>
            <a:stCxn id="10" idx="3"/>
          </p:cNvCxnSpPr>
          <p:nvPr/>
        </p:nvCxnSpPr>
        <p:spPr>
          <a:xfrm flipV="1">
            <a:off x="4866060" y="3079341"/>
            <a:ext cx="1371252" cy="915570"/>
          </a:xfrm>
          <a:prstGeom prst="straightConnector1">
            <a:avLst/>
          </a:prstGeom>
          <a:ln w="34925">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3FF85DE2-0AB4-4A47-9DBA-529FCF9E3593}"/>
              </a:ext>
            </a:extLst>
          </p:cNvPr>
          <p:cNvCxnSpPr>
            <a:cxnSpLocks/>
          </p:cNvCxnSpPr>
          <p:nvPr/>
        </p:nvCxnSpPr>
        <p:spPr>
          <a:xfrm flipV="1">
            <a:off x="4902965" y="3988135"/>
            <a:ext cx="1363989" cy="6776"/>
          </a:xfrm>
          <a:prstGeom prst="straightConnector1">
            <a:avLst/>
          </a:prstGeom>
          <a:ln w="34925">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8AFEB57-C07E-0D42-84F0-8DED108BA675}"/>
              </a:ext>
            </a:extLst>
          </p:cNvPr>
          <p:cNvCxnSpPr>
            <a:cxnSpLocks/>
            <a:stCxn id="10" idx="3"/>
          </p:cNvCxnSpPr>
          <p:nvPr/>
        </p:nvCxnSpPr>
        <p:spPr>
          <a:xfrm>
            <a:off x="4866060" y="3994911"/>
            <a:ext cx="1343232" cy="785748"/>
          </a:xfrm>
          <a:prstGeom prst="straightConnector1">
            <a:avLst/>
          </a:prstGeom>
          <a:ln w="34925">
            <a:solidFill>
              <a:schemeClr val="bg1">
                <a:lumMod val="50000"/>
              </a:schemeClr>
            </a:solidFill>
            <a:tailEnd type="triangle" w="lg" len="lg"/>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8B89CB7B-97FA-7B4F-8442-121AAE059387}"/>
              </a:ext>
            </a:extLst>
          </p:cNvPr>
          <p:cNvPicPr>
            <a:picLocks noChangeAspect="1"/>
          </p:cNvPicPr>
          <p:nvPr/>
        </p:nvPicPr>
        <p:blipFill>
          <a:blip r:embed="rId3"/>
          <a:stretch>
            <a:fillRect/>
          </a:stretch>
        </p:blipFill>
        <p:spPr>
          <a:xfrm>
            <a:off x="8193360" y="464921"/>
            <a:ext cx="948216" cy="903267"/>
          </a:xfrm>
          <a:prstGeom prst="rect">
            <a:avLst/>
          </a:prstGeom>
        </p:spPr>
      </p:pic>
    </p:spTree>
    <p:extLst>
      <p:ext uri="{BB962C8B-B14F-4D97-AF65-F5344CB8AC3E}">
        <p14:creationId xmlns:p14="http://schemas.microsoft.com/office/powerpoint/2010/main" val="27819556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4F3C1-BBC7-BC42-A818-6A44A6D9CFA3}"/>
              </a:ext>
            </a:extLst>
          </p:cNvPr>
          <p:cNvSpPr>
            <a:spLocks noGrp="1"/>
          </p:cNvSpPr>
          <p:nvPr>
            <p:ph type="title"/>
          </p:nvPr>
        </p:nvSpPr>
        <p:spPr/>
        <p:txBody>
          <a:bodyPr/>
          <a:lstStyle/>
          <a:p>
            <a:r>
              <a:rPr lang="en-US" dirty="0"/>
              <a:t>Running Python Programs</a:t>
            </a:r>
          </a:p>
        </p:txBody>
      </p:sp>
      <p:sp>
        <p:nvSpPr>
          <p:cNvPr id="3" name="Content Placeholder 2">
            <a:extLst>
              <a:ext uri="{FF2B5EF4-FFF2-40B4-BE49-F238E27FC236}">
                <a16:creationId xmlns:a16="http://schemas.microsoft.com/office/drawing/2014/main" id="{1D5707EE-223F-2046-8304-C40ECF14E969}"/>
              </a:ext>
            </a:extLst>
          </p:cNvPr>
          <p:cNvSpPr>
            <a:spLocks noGrp="1"/>
          </p:cNvSpPr>
          <p:nvPr>
            <p:ph idx="1"/>
          </p:nvPr>
        </p:nvSpPr>
        <p:spPr/>
        <p:txBody>
          <a:bodyPr/>
          <a:lstStyle/>
          <a:p>
            <a:r>
              <a:rPr lang="en-US" sz="2400" dirty="0"/>
              <a:t>Several ways to run Python programs</a:t>
            </a:r>
          </a:p>
          <a:p>
            <a:pPr lvl="2"/>
            <a:endParaRPr lang="en-US" sz="1100" dirty="0"/>
          </a:p>
          <a:p>
            <a:pPr lvl="1"/>
            <a:r>
              <a:rPr lang="en-US" sz="2000" dirty="0"/>
              <a:t>Interactively using the Python interpreter (REPL)</a:t>
            </a:r>
          </a:p>
          <a:p>
            <a:pPr lvl="2"/>
            <a:endParaRPr lang="en-US" sz="1100" dirty="0"/>
          </a:p>
          <a:p>
            <a:pPr lvl="1"/>
            <a:r>
              <a:rPr lang="en-US" sz="2000" dirty="0"/>
              <a:t>Stored in a file and run using the Python command</a:t>
            </a:r>
          </a:p>
          <a:p>
            <a:pPr lvl="2"/>
            <a:endParaRPr lang="en-US" sz="1100" dirty="0"/>
          </a:p>
          <a:p>
            <a:pPr lvl="1"/>
            <a:r>
              <a:rPr lang="en-US" sz="2000" dirty="0"/>
              <a:t>Run as a script file</a:t>
            </a:r>
          </a:p>
          <a:p>
            <a:pPr lvl="2"/>
            <a:r>
              <a:rPr lang="en-US" sz="1800" dirty="0"/>
              <a:t>which includes the interpreter to use as 1</a:t>
            </a:r>
            <a:r>
              <a:rPr lang="en-US" sz="1800" baseline="30000" dirty="0"/>
              <a:t>st</a:t>
            </a:r>
            <a:r>
              <a:rPr lang="en-US" sz="1800" dirty="0"/>
              <a:t> line</a:t>
            </a:r>
          </a:p>
          <a:p>
            <a:pPr lvl="3"/>
            <a:endParaRPr lang="en-US" sz="1100" dirty="0"/>
          </a:p>
          <a:p>
            <a:pPr lvl="1"/>
            <a:r>
              <a:rPr lang="en-US" sz="2000" dirty="0"/>
              <a:t>From within an IDE environment</a:t>
            </a:r>
          </a:p>
          <a:p>
            <a:pPr lvl="2"/>
            <a:r>
              <a:rPr lang="en-US" sz="1800" dirty="0"/>
              <a:t>such as PyCharm, Eclipse, Visual Studio Code</a:t>
            </a:r>
            <a:endParaRPr lang="en-US" dirty="0"/>
          </a:p>
        </p:txBody>
      </p:sp>
      <p:sp>
        <p:nvSpPr>
          <p:cNvPr id="4" name="Date Placeholder 3">
            <a:extLst>
              <a:ext uri="{FF2B5EF4-FFF2-40B4-BE49-F238E27FC236}">
                <a16:creationId xmlns:a16="http://schemas.microsoft.com/office/drawing/2014/main" id="{BA4E5815-BE41-084F-B1A7-D2B8E9EF7F31}"/>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00121EB4-1F8C-6E4B-A60C-1B7C8EA91066}"/>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ADD7AFA7-79AE-3C4E-84AF-6FAAEF77837D}"/>
              </a:ext>
            </a:extLst>
          </p:cNvPr>
          <p:cNvSpPr>
            <a:spLocks noGrp="1"/>
          </p:cNvSpPr>
          <p:nvPr>
            <p:ph type="sldNum" idx="12"/>
          </p:nvPr>
        </p:nvSpPr>
        <p:spPr/>
        <p:txBody>
          <a:bodyPr/>
          <a:lstStyle/>
          <a:p>
            <a:pPr>
              <a:defRPr/>
            </a:pPr>
            <a:fld id="{18317CFC-9530-4DD8-A082-6933CE16E3A3}" type="slidenum">
              <a:rPr lang="en-GB" smtClean="0"/>
              <a:pPr>
                <a:defRPr/>
              </a:pPr>
              <a:t>7</a:t>
            </a:fld>
            <a:endParaRPr lang="en-GB"/>
          </a:p>
        </p:txBody>
      </p:sp>
      <p:pic>
        <p:nvPicPr>
          <p:cNvPr id="7" name="Picture 6">
            <a:extLst>
              <a:ext uri="{FF2B5EF4-FFF2-40B4-BE49-F238E27FC236}">
                <a16:creationId xmlns:a16="http://schemas.microsoft.com/office/drawing/2014/main" id="{A8711B9E-B6A1-5B4A-B265-340F3A44DB2D}"/>
              </a:ext>
            </a:extLst>
          </p:cNvPr>
          <p:cNvPicPr>
            <a:picLocks noChangeAspect="1"/>
          </p:cNvPicPr>
          <p:nvPr/>
        </p:nvPicPr>
        <p:blipFill>
          <a:blip r:embed="rId3"/>
          <a:stretch>
            <a:fillRect/>
          </a:stretch>
        </p:blipFill>
        <p:spPr>
          <a:xfrm>
            <a:off x="8193360" y="423784"/>
            <a:ext cx="731200" cy="846296"/>
          </a:xfrm>
          <a:prstGeom prst="rect">
            <a:avLst/>
          </a:prstGeom>
        </p:spPr>
      </p:pic>
    </p:spTree>
    <p:extLst>
      <p:ext uri="{BB962C8B-B14F-4D97-AF65-F5344CB8AC3E}">
        <p14:creationId xmlns:p14="http://schemas.microsoft.com/office/powerpoint/2010/main" val="3651219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A1663-A540-5F41-B1BD-31DD45400F3C}"/>
              </a:ext>
            </a:extLst>
          </p:cNvPr>
          <p:cNvSpPr>
            <a:spLocks noGrp="1"/>
          </p:cNvSpPr>
          <p:nvPr>
            <p:ph type="title"/>
          </p:nvPr>
        </p:nvSpPr>
        <p:spPr/>
        <p:txBody>
          <a:bodyPr/>
          <a:lstStyle/>
          <a:p>
            <a:r>
              <a:rPr lang="en-US" dirty="0"/>
              <a:t>Python Interpreter</a:t>
            </a:r>
          </a:p>
        </p:txBody>
      </p:sp>
      <p:sp>
        <p:nvSpPr>
          <p:cNvPr id="3" name="Content Placeholder 2">
            <a:extLst>
              <a:ext uri="{FF2B5EF4-FFF2-40B4-BE49-F238E27FC236}">
                <a16:creationId xmlns:a16="http://schemas.microsoft.com/office/drawing/2014/main" id="{50C1B029-E3D9-5742-8F85-20FCC3AF0393}"/>
              </a:ext>
            </a:extLst>
          </p:cNvPr>
          <p:cNvSpPr>
            <a:spLocks noGrp="1"/>
          </p:cNvSpPr>
          <p:nvPr>
            <p:ph idx="1"/>
          </p:nvPr>
        </p:nvSpPr>
        <p:spPr/>
        <p:txBody>
          <a:bodyPr/>
          <a:lstStyle/>
          <a:p>
            <a:r>
              <a:rPr lang="en-US" sz="2400" dirty="0"/>
              <a:t>Python REPL (</a:t>
            </a:r>
            <a:r>
              <a:rPr lang="en-GB" sz="2400" b="1" dirty="0"/>
              <a:t>R</a:t>
            </a:r>
            <a:r>
              <a:rPr lang="en-GB" sz="2400" dirty="0"/>
              <a:t>ead </a:t>
            </a:r>
            <a:r>
              <a:rPr lang="en-GB" sz="2400" b="1" dirty="0"/>
              <a:t>E</a:t>
            </a:r>
            <a:r>
              <a:rPr lang="en-GB" sz="2400" dirty="0"/>
              <a:t>valuate </a:t>
            </a:r>
            <a:r>
              <a:rPr lang="en-GB" sz="2400" b="1" dirty="0"/>
              <a:t>P</a:t>
            </a:r>
            <a:r>
              <a:rPr lang="en-GB" sz="2400" dirty="0"/>
              <a:t>rint </a:t>
            </a:r>
            <a:r>
              <a:rPr lang="en-GB" sz="2400" b="1" dirty="0"/>
              <a:t>L</a:t>
            </a:r>
            <a:r>
              <a:rPr lang="en-GB" sz="2400" dirty="0"/>
              <a:t>oop)</a:t>
            </a:r>
          </a:p>
          <a:p>
            <a:pPr lvl="1"/>
            <a:endParaRPr lang="en-GB" sz="2000" dirty="0"/>
          </a:p>
          <a:p>
            <a:pPr lvl="1"/>
            <a:endParaRPr lang="en-GB" sz="2000" dirty="0"/>
          </a:p>
          <a:p>
            <a:pPr lvl="1"/>
            <a:endParaRPr lang="en-GB" sz="1600" dirty="0"/>
          </a:p>
          <a:p>
            <a:pPr lvl="1"/>
            <a:endParaRPr lang="en-GB" sz="1600" dirty="0"/>
          </a:p>
          <a:p>
            <a:pPr lvl="1"/>
            <a:endParaRPr lang="en-GB" sz="1600" dirty="0"/>
          </a:p>
          <a:p>
            <a:pPr lvl="1"/>
            <a:endParaRPr lang="en-GB" sz="1600" dirty="0"/>
          </a:p>
          <a:p>
            <a:pPr lvl="1"/>
            <a:endParaRPr lang="en-GB" sz="2000" dirty="0"/>
          </a:p>
          <a:p>
            <a:pPr lvl="1"/>
            <a:r>
              <a:rPr lang="en-GB" sz="2000" dirty="0"/>
              <a:t>To exit REPL</a:t>
            </a:r>
          </a:p>
          <a:p>
            <a:pPr lvl="2"/>
            <a:r>
              <a:rPr lang="en-GB" sz="1800" dirty="0"/>
              <a:t>On Windows press Ctrl-Z and then Enter</a:t>
            </a:r>
          </a:p>
          <a:p>
            <a:pPr lvl="2"/>
            <a:r>
              <a:rPr lang="en-GB" sz="1800" dirty="0"/>
              <a:t>One Mac / Linux press Ctrl-D</a:t>
            </a:r>
          </a:p>
          <a:p>
            <a:pPr lvl="2"/>
            <a:r>
              <a:rPr lang="en-GB" sz="1800" dirty="0"/>
              <a:t>Alternatively, use exit() or quit()</a:t>
            </a:r>
          </a:p>
          <a:p>
            <a:pPr lvl="1"/>
            <a:endParaRPr lang="en-GB" dirty="0"/>
          </a:p>
          <a:p>
            <a:pPr marL="457200" lvl="1" indent="0">
              <a:buNone/>
            </a:pPr>
            <a:endParaRPr lang="en-US" dirty="0"/>
          </a:p>
        </p:txBody>
      </p:sp>
      <p:sp>
        <p:nvSpPr>
          <p:cNvPr id="4" name="Date Placeholder 3">
            <a:extLst>
              <a:ext uri="{FF2B5EF4-FFF2-40B4-BE49-F238E27FC236}">
                <a16:creationId xmlns:a16="http://schemas.microsoft.com/office/drawing/2014/main" id="{ADF3DFA7-0D27-DE49-89FD-223C251C440D}"/>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F063A198-5C76-2444-BD75-2BA28CEF87BD}"/>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6DCD97D6-8905-4446-BF16-86DBC1ECD469}"/>
              </a:ext>
            </a:extLst>
          </p:cNvPr>
          <p:cNvSpPr>
            <a:spLocks noGrp="1"/>
          </p:cNvSpPr>
          <p:nvPr>
            <p:ph type="sldNum" idx="12"/>
          </p:nvPr>
        </p:nvSpPr>
        <p:spPr/>
        <p:txBody>
          <a:bodyPr/>
          <a:lstStyle/>
          <a:p>
            <a:pPr>
              <a:defRPr/>
            </a:pPr>
            <a:fld id="{18317CFC-9530-4DD8-A082-6933CE16E3A3}" type="slidenum">
              <a:rPr lang="en-GB" smtClean="0"/>
              <a:pPr>
                <a:defRPr/>
              </a:pPr>
              <a:t>8</a:t>
            </a:fld>
            <a:endParaRPr lang="en-GB"/>
          </a:p>
        </p:txBody>
      </p:sp>
      <p:pic>
        <p:nvPicPr>
          <p:cNvPr id="4098" name="Picture 2">
            <a:extLst>
              <a:ext uri="{FF2B5EF4-FFF2-40B4-BE49-F238E27FC236}">
                <a16:creationId xmlns:a16="http://schemas.microsoft.com/office/drawing/2014/main" id="{9256293E-E2D1-D541-B8AB-7E200B57DC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2640" y="2204864"/>
            <a:ext cx="6981517" cy="25128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python-logo.png">
            <a:extLst>
              <a:ext uri="{FF2B5EF4-FFF2-40B4-BE49-F238E27FC236}">
                <a16:creationId xmlns:a16="http://schemas.microsoft.com/office/drawing/2014/main" id="{8D07B94A-8282-064E-5628-4D0DBCDE4E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3360" y="592227"/>
            <a:ext cx="769714" cy="769714"/>
          </a:xfrm>
          <a:prstGeom prst="rect">
            <a:avLst/>
          </a:prstGeom>
        </p:spPr>
      </p:pic>
    </p:spTree>
    <p:extLst>
      <p:ext uri="{BB962C8B-B14F-4D97-AF65-F5344CB8AC3E}">
        <p14:creationId xmlns:p14="http://schemas.microsoft.com/office/powerpoint/2010/main" val="3478661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7EA37-4E97-4C4B-9106-C0DB33D5D8A0}"/>
              </a:ext>
            </a:extLst>
          </p:cNvPr>
          <p:cNvSpPr>
            <a:spLocks noGrp="1"/>
          </p:cNvSpPr>
          <p:nvPr>
            <p:ph type="title"/>
          </p:nvPr>
        </p:nvSpPr>
        <p:spPr/>
        <p:txBody>
          <a:bodyPr/>
          <a:lstStyle/>
          <a:p>
            <a:r>
              <a:rPr lang="en-US" dirty="0"/>
              <a:t>Python File</a:t>
            </a:r>
          </a:p>
        </p:txBody>
      </p:sp>
      <p:sp>
        <p:nvSpPr>
          <p:cNvPr id="3" name="Content Placeholder 2">
            <a:extLst>
              <a:ext uri="{FF2B5EF4-FFF2-40B4-BE49-F238E27FC236}">
                <a16:creationId xmlns:a16="http://schemas.microsoft.com/office/drawing/2014/main" id="{0B3AE18C-6204-254F-B90A-60A25F8B9E1E}"/>
              </a:ext>
            </a:extLst>
          </p:cNvPr>
          <p:cNvSpPr>
            <a:spLocks noGrp="1"/>
          </p:cNvSpPr>
          <p:nvPr>
            <p:ph idx="1"/>
          </p:nvPr>
        </p:nvSpPr>
        <p:spPr/>
        <p:txBody>
          <a:bodyPr/>
          <a:lstStyle/>
          <a:p>
            <a:r>
              <a:rPr lang="en-US" sz="2400" dirty="0"/>
              <a:t>Commands stored in a file</a:t>
            </a:r>
          </a:p>
          <a:p>
            <a:pPr lvl="1"/>
            <a:r>
              <a:rPr lang="en-US" sz="2000" dirty="0"/>
              <a:t>with a </a:t>
            </a:r>
            <a:r>
              <a:rPr lang="en-US" sz="2000" dirty="0">
                <a:latin typeface="Courier" pitchFamily="2" charset="0"/>
              </a:rPr>
              <a:t>.</a:t>
            </a:r>
            <a:r>
              <a:rPr lang="en-US" sz="2000" dirty="0" err="1">
                <a:latin typeface="Courier" pitchFamily="2" charset="0"/>
              </a:rPr>
              <a:t>py</a:t>
            </a:r>
            <a:r>
              <a:rPr lang="en-US" sz="2000" dirty="0">
                <a:latin typeface="Courier" pitchFamily="2" charset="0"/>
              </a:rPr>
              <a:t> </a:t>
            </a:r>
            <a:r>
              <a:rPr lang="en-US" sz="2000" dirty="0"/>
              <a:t>extension</a:t>
            </a:r>
          </a:p>
          <a:p>
            <a:pPr lvl="1"/>
            <a:endParaRPr lang="en-US" sz="2000" dirty="0"/>
          </a:p>
          <a:p>
            <a:pPr lvl="1"/>
            <a:endParaRPr lang="en-US" sz="2000" dirty="0"/>
          </a:p>
          <a:p>
            <a:pPr lvl="1"/>
            <a:endParaRPr lang="en-US" sz="2000" dirty="0"/>
          </a:p>
          <a:p>
            <a:pPr marL="457200" lvl="1" indent="0">
              <a:buNone/>
            </a:pPr>
            <a:endParaRPr lang="en-US" sz="2000" dirty="0"/>
          </a:p>
          <a:p>
            <a:pPr lvl="1"/>
            <a:r>
              <a:rPr lang="en-US" sz="2000" dirty="0"/>
              <a:t>run the file using </a:t>
            </a:r>
            <a:r>
              <a:rPr lang="en-US" sz="2000" i="1" dirty="0"/>
              <a:t>python</a:t>
            </a:r>
            <a:r>
              <a:rPr lang="en-US" sz="2000" dirty="0"/>
              <a:t> command</a:t>
            </a:r>
            <a:endParaRPr lang="en-US" dirty="0"/>
          </a:p>
        </p:txBody>
      </p:sp>
      <p:sp>
        <p:nvSpPr>
          <p:cNvPr id="4" name="Date Placeholder 3">
            <a:extLst>
              <a:ext uri="{FF2B5EF4-FFF2-40B4-BE49-F238E27FC236}">
                <a16:creationId xmlns:a16="http://schemas.microsoft.com/office/drawing/2014/main" id="{74EFE734-DC37-244E-939D-9CD15990835A}"/>
              </a:ext>
            </a:extLst>
          </p:cNvPr>
          <p:cNvSpPr>
            <a:spLocks noGrp="1"/>
          </p:cNvSpPr>
          <p:nvPr>
            <p:ph type="dt" idx="10"/>
          </p:nvPr>
        </p:nvSpPr>
        <p:spPr/>
        <p:txBody>
          <a:bodyPr/>
          <a:lstStyle/>
          <a:p>
            <a:pPr>
              <a:defRPr/>
            </a:pPr>
            <a:r>
              <a:rPr lang="en-GB"/>
              <a:t>04/12/2023</a:t>
            </a:r>
          </a:p>
        </p:txBody>
      </p:sp>
      <p:sp>
        <p:nvSpPr>
          <p:cNvPr id="5" name="Footer Placeholder 4">
            <a:extLst>
              <a:ext uri="{FF2B5EF4-FFF2-40B4-BE49-F238E27FC236}">
                <a16:creationId xmlns:a16="http://schemas.microsoft.com/office/drawing/2014/main" id="{F4ADB967-CAC8-FA4B-9D02-55C31A72CB41}"/>
              </a:ext>
            </a:extLst>
          </p:cNvPr>
          <p:cNvSpPr>
            <a:spLocks noGrp="1"/>
          </p:cNvSpPr>
          <p:nvPr>
            <p:ph type="ftr" idx="11"/>
          </p:nvPr>
        </p:nvSpPr>
        <p:spPr/>
        <p:txBody>
          <a:bodyPr/>
          <a:lstStyle/>
          <a:p>
            <a:pPr>
              <a:defRPr/>
            </a:pPr>
            <a:r>
              <a:rPr lang="en-GB"/>
              <a:t>python envs</a:t>
            </a:r>
          </a:p>
        </p:txBody>
      </p:sp>
      <p:sp>
        <p:nvSpPr>
          <p:cNvPr id="6" name="Slide Number Placeholder 5">
            <a:extLst>
              <a:ext uri="{FF2B5EF4-FFF2-40B4-BE49-F238E27FC236}">
                <a16:creationId xmlns:a16="http://schemas.microsoft.com/office/drawing/2014/main" id="{39B740C6-1931-664F-90C1-B01985202528}"/>
              </a:ext>
            </a:extLst>
          </p:cNvPr>
          <p:cNvSpPr>
            <a:spLocks noGrp="1"/>
          </p:cNvSpPr>
          <p:nvPr>
            <p:ph type="sldNum" idx="12"/>
          </p:nvPr>
        </p:nvSpPr>
        <p:spPr/>
        <p:txBody>
          <a:bodyPr/>
          <a:lstStyle/>
          <a:p>
            <a:pPr>
              <a:defRPr/>
            </a:pPr>
            <a:fld id="{18317CFC-9530-4DD8-A082-6933CE16E3A3}" type="slidenum">
              <a:rPr lang="en-GB" smtClean="0"/>
              <a:pPr>
                <a:defRPr/>
              </a:pPr>
              <a:t>9</a:t>
            </a:fld>
            <a:endParaRPr lang="en-GB"/>
          </a:p>
        </p:txBody>
      </p:sp>
      <p:pic>
        <p:nvPicPr>
          <p:cNvPr id="5122" name="Picture 2">
            <a:extLst>
              <a:ext uri="{FF2B5EF4-FFF2-40B4-BE49-F238E27FC236}">
                <a16:creationId xmlns:a16="http://schemas.microsoft.com/office/drawing/2014/main" id="{39F68597-5F5F-5947-8C98-D9A981761D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4768" y="2715072"/>
            <a:ext cx="4217646" cy="149104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9A6D905C-1EBE-A946-A03D-7E2325731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4768" y="4853420"/>
            <a:ext cx="4520952" cy="14910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ython-logo.png">
            <a:extLst>
              <a:ext uri="{FF2B5EF4-FFF2-40B4-BE49-F238E27FC236}">
                <a16:creationId xmlns:a16="http://schemas.microsoft.com/office/drawing/2014/main" id="{C988872A-44F0-034B-BEFC-DD1CC0FC7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3360" y="592227"/>
            <a:ext cx="769714" cy="769714"/>
          </a:xfrm>
          <a:prstGeom prst="rect">
            <a:avLst/>
          </a:prstGeom>
        </p:spPr>
      </p:pic>
    </p:spTree>
    <p:extLst>
      <p:ext uri="{BB962C8B-B14F-4D97-AF65-F5344CB8AC3E}">
        <p14:creationId xmlns:p14="http://schemas.microsoft.com/office/powerpoint/2010/main" val="108111702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aramond"/>
        <a:ea typeface="Arial Unicode MS"/>
        <a:cs typeface="Arial Unicode MS"/>
      </a:majorFont>
      <a:minorFont>
        <a:latin typeface="Verdana"/>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aramond"/>
        <a:ea typeface="Arial Unicode MS"/>
        <a:cs typeface="Arial Unicode MS"/>
      </a:majorFont>
      <a:minorFont>
        <a:latin typeface="Verdana"/>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794</TotalTime>
  <Words>1495</Words>
  <Application>Microsoft Macintosh PowerPoint</Application>
  <PresentationFormat>A4 Paper (210x297 mm)</PresentationFormat>
  <Paragraphs>304</Paragraphs>
  <Slides>21</Slides>
  <Notes>9</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0</vt:i4>
      </vt:variant>
      <vt:variant>
        <vt:lpstr>Slide Titles</vt:lpstr>
      </vt:variant>
      <vt:variant>
        <vt:i4>21</vt:i4>
      </vt:variant>
    </vt:vector>
  </HeadingPairs>
  <TitlesOfParts>
    <vt:vector size="30" baseType="lpstr">
      <vt:lpstr>Arial</vt:lpstr>
      <vt:lpstr>Courier</vt:lpstr>
      <vt:lpstr>Garamond</vt:lpstr>
      <vt:lpstr>Menlo</vt:lpstr>
      <vt:lpstr>Times New Roman</vt:lpstr>
      <vt:lpstr>Verdana</vt:lpstr>
      <vt:lpstr>Wingdings</vt:lpstr>
      <vt:lpstr>Default Design</vt:lpstr>
      <vt:lpstr>1_Default Design</vt:lpstr>
      <vt:lpstr>Python  and the Python Environment</vt:lpstr>
      <vt:lpstr>Plan for Session</vt:lpstr>
      <vt:lpstr>Python Programming Language</vt:lpstr>
      <vt:lpstr>Where is Python Used?</vt:lpstr>
      <vt:lpstr>Common Python Libraries</vt:lpstr>
      <vt:lpstr>Python Execution Model</vt:lpstr>
      <vt:lpstr>Running Python Programs</vt:lpstr>
      <vt:lpstr>Python Interpreter</vt:lpstr>
      <vt:lpstr>Python File</vt:lpstr>
      <vt:lpstr>Python Script</vt:lpstr>
      <vt:lpstr>Python IDLE</vt:lpstr>
      <vt:lpstr>Python IDEs</vt:lpstr>
      <vt:lpstr>Jupyter Notebooks</vt:lpstr>
      <vt:lpstr>Jupyter Notebooks</vt:lpstr>
      <vt:lpstr>Where to get Python</vt:lpstr>
      <vt:lpstr>Python Environments</vt:lpstr>
      <vt:lpstr>Pip and Virtual Environments</vt:lpstr>
      <vt:lpstr>Working with Pip</vt:lpstr>
      <vt:lpstr>Working with Pip</vt:lpstr>
      <vt:lpstr>Useful Resources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jh</dc:creator>
  <cp:lastModifiedBy>Kevin Cunningham</cp:lastModifiedBy>
  <cp:revision>95</cp:revision>
  <cp:lastPrinted>2023-12-04T10:36:08Z</cp:lastPrinted>
  <dcterms:modified xsi:type="dcterms:W3CDTF">2026-02-16T08:35:12Z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e846ac8-2f35-49ff-a0d4-7a2bca5159e6_Enabled">
    <vt:lpwstr>true</vt:lpwstr>
  </property>
  <property fmtid="{D5CDD505-2E9C-101B-9397-08002B2CF9AE}" pid="3" name="MSIP_Label_3e846ac8-2f35-49ff-a0d4-7a2bca5159e6_SetDate">
    <vt:lpwstr>2026-02-16T08:35:12Z</vt:lpwstr>
  </property>
  <property fmtid="{D5CDD505-2E9C-101B-9397-08002B2CF9AE}" pid="4" name="MSIP_Label_3e846ac8-2f35-49ff-a0d4-7a2bca5159e6_Method">
    <vt:lpwstr>Standard</vt:lpwstr>
  </property>
  <property fmtid="{D5CDD505-2E9C-101B-9397-08002B2CF9AE}" pid="5" name="MSIP_Label_3e846ac8-2f35-49ff-a0d4-7a2bca5159e6_Name">
    <vt:lpwstr>Public</vt:lpwstr>
  </property>
  <property fmtid="{D5CDD505-2E9C-101B-9397-08002B2CF9AE}" pid="6" name="MSIP_Label_3e846ac8-2f35-49ff-a0d4-7a2bca5159e6_SiteId">
    <vt:lpwstr>c833c1d6-dac1-4651-a837-b02f69588349</vt:lpwstr>
  </property>
  <property fmtid="{D5CDD505-2E9C-101B-9397-08002B2CF9AE}" pid="7" name="MSIP_Label_3e846ac8-2f35-49ff-a0d4-7a2bca5159e6_ActionId">
    <vt:lpwstr>568eeff2-ac02-45e4-a28d-5f95d31aefde</vt:lpwstr>
  </property>
  <property fmtid="{D5CDD505-2E9C-101B-9397-08002B2CF9AE}" pid="8" name="MSIP_Label_3e846ac8-2f35-49ff-a0d4-7a2bca5159e6_ContentBits">
    <vt:lpwstr>0</vt:lpwstr>
  </property>
  <property fmtid="{D5CDD505-2E9C-101B-9397-08002B2CF9AE}" pid="9" name="MSIP_Label_3e846ac8-2f35-49ff-a0d4-7a2bca5159e6_Tag">
    <vt:lpwstr>50, 3, 0, 1</vt:lpwstr>
  </property>
</Properties>
</file>