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6"/>
  </p:notesMasterIdLst>
  <p:handoutMasterIdLst>
    <p:handoutMasterId r:id="rId17"/>
  </p:handoutMasterIdLst>
  <p:sldIdLst>
    <p:sldId id="256" r:id="rId3"/>
    <p:sldId id="335" r:id="rId4"/>
    <p:sldId id="336" r:id="rId5"/>
    <p:sldId id="337" r:id="rId6"/>
    <p:sldId id="338" r:id="rId7"/>
    <p:sldId id="284" r:id="rId8"/>
    <p:sldId id="339" r:id="rId9"/>
    <p:sldId id="346" r:id="rId10"/>
    <p:sldId id="340" r:id="rId11"/>
    <p:sldId id="341" r:id="rId12"/>
    <p:sldId id="342" r:id="rId13"/>
    <p:sldId id="345" r:id="rId14"/>
    <p:sldId id="334" r:id="rId15"/>
  </p:sldIdLst>
  <p:sldSz cx="9906000" cy="6858000" type="A4"/>
  <p:notesSz cx="7086600" cy="102219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0">
          <p15:clr>
            <a:srgbClr val="A4A3A4"/>
          </p15:clr>
        </p15:guide>
        <p15:guide id="2" pos="22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196" autoAdjust="0"/>
    <p:restoredTop sz="86559" autoAdjust="0"/>
  </p:normalViewPr>
  <p:slideViewPr>
    <p:cSldViewPr>
      <p:cViewPr varScale="1">
        <p:scale>
          <a:sx n="173" d="100"/>
          <a:sy n="173" d="100"/>
        </p:scale>
        <p:origin x="200" y="55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4788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4788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CBFC2FC-AB15-4A86-A090-42EA9D9D8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7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7086600" cy="102219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014788" y="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76288" y="766763"/>
            <a:ext cx="5532437" cy="38306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08025" y="4856163"/>
            <a:ext cx="56689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70915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014788" y="970915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05325CD-D4D1-46AB-A07B-76CAD4A152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32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4B24E597-641E-4831-92E7-FE32F3EB8DD0}" type="slidenum">
              <a:rPr lang="en-GB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4700" y="766763"/>
            <a:ext cx="5537200" cy="3833812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08025" y="4856163"/>
            <a:ext cx="5670550" cy="4598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902" tIns="49451" rIns="98902" bIns="49451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3722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766763"/>
            <a:ext cx="5532437" cy="3830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060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1232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AA5FB-1A88-4438-BFBB-9BBB90E531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734D-DD4C-4AFE-A48C-C042F044E4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61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7814"/>
            <a:ext cx="222713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7814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8A648-AA13-472B-B8F8-A061FAD948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57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31D7C-3F02-481D-A2CB-CE756043E4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297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99C5-CA01-4C37-9A77-0BC9D4DCC8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30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CA9A-3BFE-4494-AE79-033AB3181B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93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4964"/>
            <a:ext cx="4373431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4964"/>
            <a:ext cx="437515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55E91-4FFC-497B-9460-CB8D1F1E6E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72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5E714-687B-490B-BC5F-848B0211A5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462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A0F8F-584F-4FE6-8B99-D18FEFDE60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65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BC1AD-34F6-412E-A983-7210815D51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905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BC6ED-34ED-4D17-86C5-68EFDB043C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6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17CFC-9530-4DD8-A082-6933CE16E3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56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58291-C605-4591-98C4-EA212E3823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596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961CE-61F8-4BC5-8BB3-B0A0F0B4CA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186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685800"/>
            <a:ext cx="2227131" cy="544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685800"/>
            <a:ext cx="6521450" cy="544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7626-AC2C-4FBA-AD1A-B46461F8D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56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85801"/>
            <a:ext cx="8418381" cy="21256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173BD-EAA9-43F3-A181-9BB25AB1E9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18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FDBB7-AE6C-44A4-9354-E420422B6D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5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3431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0200"/>
            <a:ext cx="437515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91112-9BC8-4B82-B6DA-AD3952AEF2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26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2EFEF-B460-41E1-B380-21E0D72C12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8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5FF55-9A51-49BC-91F0-BC8E688F18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64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ADF69-52E3-48D5-99E7-63105AE4C1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94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4FB47-FC34-470D-975D-818673632D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4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56B33-355B-4F00-98F1-AAA0DA53B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5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7814"/>
            <a:ext cx="8913681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3681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28229" y="6524626"/>
            <a:ext cx="23096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393149" y="6524626"/>
            <a:ext cx="31351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137136" y="6524626"/>
            <a:ext cx="2309681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170E260-D032-4AF5-A4B0-E2382247C2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0" y="0"/>
            <a:ext cx="247650" cy="228600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495300" y="1447800"/>
            <a:ext cx="8750300" cy="1588"/>
          </a:xfrm>
          <a:prstGeom prst="line">
            <a:avLst/>
          </a:prstGeom>
          <a:noFill/>
          <a:ln w="19080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0" y="2286000"/>
            <a:ext cx="247650" cy="228600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9"/>
          <p:cNvSpPr>
            <a:spLocks noChangeArrowheads="1"/>
          </p:cNvSpPr>
          <p:nvPr/>
        </p:nvSpPr>
        <p:spPr bwMode="auto">
          <a:xfrm>
            <a:off x="0" y="4572000"/>
            <a:ext cx="247650" cy="22860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85801"/>
            <a:ext cx="8418381" cy="21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95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384550" y="6248401"/>
            <a:ext cx="31351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99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BBAEC79-F64B-4999-8F10-F75F3E166C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aphicFrame>
        <p:nvGraphicFramePr>
          <p:cNvPr id="2054" name="Object 5"/>
          <p:cNvGraphicFramePr>
            <a:graphicFrameLocks noChangeAspect="1"/>
          </p:cNvGraphicFramePr>
          <p:nvPr/>
        </p:nvGraphicFramePr>
        <p:xfrm>
          <a:off x="271728" y="2924176"/>
          <a:ext cx="928343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7591552" imgH="391770" progId="">
                  <p:embed/>
                </p:oleObj>
              </mc:Choice>
              <mc:Fallback>
                <p:oleObj r:id="rId14" imgW="7591552" imgH="39177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28" y="2924176"/>
                        <a:ext cx="928343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4"/>
            <a:ext cx="8913681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B317A-B09E-4609-B950-7F75FB78108D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3075" name="Rectangle 1"/>
          <p:cNvSpPr>
            <a:spLocks noGrp="1" noChangeArrowheads="1"/>
          </p:cNvSpPr>
          <p:nvPr>
            <p:ph type="title"/>
          </p:nvPr>
        </p:nvSpPr>
        <p:spPr>
          <a:xfrm>
            <a:off x="704851" y="692150"/>
            <a:ext cx="8424863" cy="2127250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/>
              <a:t>Introduction to Classes &amp;</a:t>
            </a:r>
            <a:br>
              <a:rPr lang="en-GB" dirty="0"/>
            </a:br>
            <a:r>
              <a:rPr lang="en-GB" dirty="0"/>
              <a:t>Object Oriented Programming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C3297B-A3AD-894C-ABA5-CC60C83D6B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31CDB-74C2-064B-9CA1-3895C1ECE9B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pic>
        <p:nvPicPr>
          <p:cNvPr id="5" name="Picture 4" descr="python-logo.png">
            <a:extLst>
              <a:ext uri="{FF2B5EF4-FFF2-40B4-BE49-F238E27FC236}">
                <a16:creationId xmlns:a16="http://schemas.microsoft.com/office/drawing/2014/main" id="{7D4D11BC-0A60-B795-3042-8B6E28609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4395596"/>
            <a:ext cx="1168400" cy="1168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4F2D3-7A77-8645-8D24-6091E39A9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Comment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F8314-F94B-D34F-A489-AEF94CC66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 docstring for a class</a:t>
            </a:r>
          </a:p>
          <a:p>
            <a:pPr lvl="2"/>
            <a:r>
              <a:rPr lang="en-US" sz="1800" dirty="0"/>
              <a:t>accessible through _</a:t>
            </a:r>
            <a:r>
              <a:rPr lang="en-US" sz="600" dirty="0"/>
              <a:t> </a:t>
            </a:r>
            <a:r>
              <a:rPr lang="en-US" sz="1800" dirty="0"/>
              <a:t>_doc_</a:t>
            </a:r>
            <a:r>
              <a:rPr lang="en-US" sz="600" dirty="0"/>
              <a:t> </a:t>
            </a:r>
            <a:r>
              <a:rPr lang="en-US" sz="1800" dirty="0"/>
              <a:t>_ attribute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marL="914400" lvl="2" indent="0">
              <a:buNone/>
            </a:pPr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sz="1800" dirty="0"/>
              <a:t>considered good practice</a:t>
            </a:r>
          </a:p>
          <a:p>
            <a:pPr lvl="2"/>
            <a:r>
              <a:rPr lang="en-US" sz="1800" dirty="0"/>
              <a:t>typically provides information on purpose of class</a:t>
            </a:r>
          </a:p>
          <a:p>
            <a:pPr lvl="2"/>
            <a:r>
              <a:rPr lang="en-US" sz="1800" dirty="0"/>
              <a:t>often gives guidance on usage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295EA-B9C2-624B-BA00-CCF692AF673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75D37A-F358-0648-A60A-13ACE2357C9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FC0E6-5118-0741-A352-BF35F0E846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2746D3-4F11-E24B-BB83-2DE679B36BE7}"/>
              </a:ext>
            </a:extLst>
          </p:cNvPr>
          <p:cNvSpPr txBox="1"/>
          <p:nvPr/>
        </p:nvSpPr>
        <p:spPr>
          <a:xfrm>
            <a:off x="992560" y="2570198"/>
            <a:ext cx="6840760" cy="25853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Person: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""" An example class to hold a persons name and age"""</a:t>
            </a:r>
          </a:p>
          <a:p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</a:t>
            </a:r>
            <a:r>
              <a:rPr lang="en-GB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_(self, name, age):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self.name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name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age</a:t>
            </a:r>
          </a:p>
          <a:p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</a:t>
            </a:r>
            <a:r>
              <a:rPr lang="en-GB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_str_</a:t>
            </a:r>
            <a:r>
              <a:rPr lang="en-GB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_(self):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return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self.name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' is ' + str(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05793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8615F-1E2B-7A4A-8121-BD730D947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Behaviour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460260-9346-244D-9B02-6601F50727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477" y="1416051"/>
            <a:ext cx="8913681" cy="4529138"/>
          </a:xfrm>
        </p:spPr>
        <p:txBody>
          <a:bodyPr/>
          <a:lstStyle/>
          <a:p>
            <a:r>
              <a:rPr lang="en-US" sz="2400" dirty="0"/>
              <a:t>Add some behaviour</a:t>
            </a:r>
          </a:p>
          <a:p>
            <a:pPr lvl="1"/>
            <a:r>
              <a:rPr lang="en-US" sz="2000" dirty="0"/>
              <a:t>first parameter to method is </a:t>
            </a:r>
            <a:r>
              <a:rPr lang="en-US" sz="2000" i="1" dirty="0"/>
              <a:t>always</a:t>
            </a:r>
            <a:r>
              <a:rPr lang="en-US" sz="2000" dirty="0"/>
              <a:t> reference to the object</a:t>
            </a:r>
          </a:p>
          <a:p>
            <a:pPr lvl="1"/>
            <a:r>
              <a:rPr lang="en-US" sz="2000" dirty="0"/>
              <a:t>called </a:t>
            </a:r>
            <a:r>
              <a:rPr lang="en-US" sz="2000" i="1" dirty="0"/>
              <a:t>self</a:t>
            </a:r>
            <a:r>
              <a:rPr lang="en-US" sz="2000" dirty="0"/>
              <a:t> by convention</a:t>
            </a:r>
          </a:p>
          <a:p>
            <a:pPr lvl="1"/>
            <a:r>
              <a:rPr lang="en-US" sz="2000" dirty="0"/>
              <a:t>Method names follow variable naming conventions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940C0B-774D-C446-BADB-8B247170711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7F850-82DB-1F42-8D97-0FA040DF4477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9E735-74C2-5F45-B655-A76B123B6E1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1C281A-C04C-234E-A952-16AA43459465}"/>
              </a:ext>
            </a:extLst>
          </p:cNvPr>
          <p:cNvSpPr txBox="1"/>
          <p:nvPr/>
        </p:nvSpPr>
        <p:spPr>
          <a:xfrm>
            <a:off x="459183" y="3198150"/>
            <a:ext cx="5717953" cy="35394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Person: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""" An example class to hold a persons name and age"""</a:t>
            </a:r>
          </a:p>
          <a:p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</a:t>
            </a:r>
            <a:r>
              <a:rPr lang="en-GB" sz="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_(self, name, age):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self.name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name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age</a:t>
            </a:r>
          </a:p>
          <a:p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</a:t>
            </a:r>
            <a:r>
              <a:rPr lang="en-GB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_str_</a:t>
            </a:r>
            <a:r>
              <a:rPr lang="en-GB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_(self):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return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self.name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' is ' + str(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birthday(self):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print ('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Happy birthday you were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+= 1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print('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now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2C22F3-837F-9544-B6EB-4EE3D9443748}"/>
              </a:ext>
            </a:extLst>
          </p:cNvPr>
          <p:cNvSpPr txBox="1"/>
          <p:nvPr/>
        </p:nvSpPr>
        <p:spPr>
          <a:xfrm>
            <a:off x="5745089" y="4251413"/>
            <a:ext cx="2448274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p3 = Person('Adam', 21)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print(p3)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p3.birthday()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print(p3)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61DBAB-0E37-984E-AC3D-F63FE21025E0}"/>
              </a:ext>
            </a:extLst>
          </p:cNvPr>
          <p:cNvSpPr txBox="1"/>
          <p:nvPr/>
        </p:nvSpPr>
        <p:spPr>
          <a:xfrm>
            <a:off x="7117116" y="5085184"/>
            <a:ext cx="2448273" cy="95410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Adam is 21</a:t>
            </a:r>
          </a:p>
          <a:p>
            <a:r>
              <a:rPr lang="en-GB" sz="1400" dirty="0">
                <a:solidFill>
                  <a:schemeClr val="tx1"/>
                </a:solidFill>
              </a:rPr>
              <a:t>Happy birthday you were 21</a:t>
            </a:r>
          </a:p>
          <a:p>
            <a:r>
              <a:rPr lang="en-GB" sz="1400" dirty="0">
                <a:solidFill>
                  <a:schemeClr val="tx1"/>
                </a:solidFill>
              </a:rPr>
              <a:t>You are now 22</a:t>
            </a:r>
          </a:p>
          <a:p>
            <a:r>
              <a:rPr lang="en-GB" sz="1400" dirty="0">
                <a:solidFill>
                  <a:schemeClr val="tx1"/>
                </a:solidFill>
              </a:rPr>
              <a:t>Adam is 22</a:t>
            </a:r>
          </a:p>
        </p:txBody>
      </p:sp>
      <p:pic>
        <p:nvPicPr>
          <p:cNvPr id="11" name="Picture 10" descr="Light bulb ideas - Free Stock Photo by Merelize on Stockvault.net">
            <a:extLst>
              <a:ext uri="{FF2B5EF4-FFF2-40B4-BE49-F238E27FC236}">
                <a16:creationId xmlns:a16="http://schemas.microsoft.com/office/drawing/2014/main" id="{1B46ECD1-9947-A5F5-7067-9E5882438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83" y="1971236"/>
            <a:ext cx="429282" cy="44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096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477D4-4D31-EC46-856F-1768CE15F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Behaviour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C0F636-25BF-6D4B-A4F2-483453700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29" y="1379145"/>
            <a:ext cx="8913681" cy="430515"/>
          </a:xfrm>
        </p:spPr>
        <p:txBody>
          <a:bodyPr/>
          <a:lstStyle/>
          <a:p>
            <a:r>
              <a:rPr lang="en-US" sz="2400" dirty="0"/>
              <a:t>Methods can have parameters and / or return values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079109-811E-494F-861E-AE3728ED288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443DEE-794E-CB4D-A5E9-E61032A63A9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5F3FD-E9D7-E84B-8217-D204B7F0514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12C882-73ED-3341-B25B-DD6BA98668F0}"/>
              </a:ext>
            </a:extLst>
          </p:cNvPr>
          <p:cNvSpPr txBox="1"/>
          <p:nvPr/>
        </p:nvSpPr>
        <p:spPr>
          <a:xfrm>
            <a:off x="495300" y="1969532"/>
            <a:ext cx="6761956" cy="48013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Person: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""" An example class to hold a persons name and age"""</a:t>
            </a:r>
          </a:p>
          <a:p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</a:t>
            </a:r>
            <a:r>
              <a:rPr lang="en-GB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_(self, name, age):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self.name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name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age</a:t>
            </a:r>
          </a:p>
          <a:p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# ...</a:t>
            </a:r>
          </a:p>
          <a:p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calculate_pay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(self, </a:t>
            </a:r>
            <a:r>
              <a:rPr lang="en-GB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hours_worked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rate_of_pay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7.50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&gt;= 21: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rate_of_pay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+= 2.50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hours_worked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*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rate_of_pay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is_teenager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(self):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 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662532-A5F5-5146-A64C-0F36E5AFF665}"/>
              </a:ext>
            </a:extLst>
          </p:cNvPr>
          <p:cNvSpPr txBox="1"/>
          <p:nvPr/>
        </p:nvSpPr>
        <p:spPr>
          <a:xfrm>
            <a:off x="5740283" y="3082543"/>
            <a:ext cx="3183714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pay = p2.calculate_pay(40)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 err="1">
                <a:solidFill>
                  <a:schemeClr val="tx1"/>
                </a:solidFill>
              </a:rPr>
              <a:t>f'Pay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{p2.name} {pay}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pay = p3.calculate_pay(40)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 err="1">
                <a:solidFill>
                  <a:schemeClr val="tx1"/>
                </a:solidFill>
              </a:rPr>
              <a:t>f'Pay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{p3.name} {pay}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f'p2.is_teenager </a:t>
            </a:r>
            <a:r>
              <a:rPr lang="en-GB" dirty="0">
                <a:solidFill>
                  <a:schemeClr val="tx1"/>
                </a:solidFill>
              </a:rPr>
              <a:t>{p2.is_teenager()}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7B400-9481-D744-9FF0-63F6E050AF68}"/>
              </a:ext>
            </a:extLst>
          </p:cNvPr>
          <p:cNvSpPr txBox="1"/>
          <p:nvPr/>
        </p:nvSpPr>
        <p:spPr>
          <a:xfrm>
            <a:off x="6812434" y="4888468"/>
            <a:ext cx="2448273" cy="73866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Pay Phoebe 400.0</a:t>
            </a:r>
          </a:p>
          <a:p>
            <a:r>
              <a:rPr lang="en-GB" sz="1400" dirty="0">
                <a:solidFill>
                  <a:schemeClr val="tx1"/>
                </a:solidFill>
              </a:rPr>
              <a:t>Pay Adam 300.0</a:t>
            </a:r>
          </a:p>
          <a:p>
            <a:r>
              <a:rPr lang="en-GB" sz="1400" dirty="0">
                <a:solidFill>
                  <a:schemeClr val="tx1"/>
                </a:solidFill>
              </a:rPr>
              <a:t>p2.is_teenager False</a:t>
            </a:r>
          </a:p>
        </p:txBody>
      </p:sp>
    </p:spTree>
    <p:extLst>
      <p:ext uri="{BB962C8B-B14F-4D97-AF65-F5344CB8AC3E}">
        <p14:creationId xmlns:p14="http://schemas.microsoft.com/office/powerpoint/2010/main" val="2229310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B83A-8240-6147-BB3C-4731E5B9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C306-97F1-C048-823F-56E72FB60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3900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CD4E9-76D0-6F4A-BAD8-FB63C10E5B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AD678-DDAF-AB49-BFD8-6EA8C593E19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DA270-FC9E-3F42-AD7E-E626A82828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57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for Session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Everything is an Object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Class Terminology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Defining user defined classes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Instantiating Objects from Classes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Printing Objects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Be careful with assignment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Class Comments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Defining behaviour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315A11-0023-5D4F-83D2-628F2A532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9344" y="267460"/>
            <a:ext cx="1099840" cy="109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35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Everything in Python is an Object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419616"/>
            <a:ext cx="8913681" cy="4529138"/>
          </a:xfrm>
        </p:spPr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Objects are examples / instances of Classes</a:t>
            </a: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Classes act as templates for objects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define data / behaviour of object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example class </a:t>
            </a:r>
            <a:r>
              <a:rPr lang="en-US" sz="2000" dirty="0">
                <a:latin typeface="Courier" pitchFamily="2" charset="0"/>
                <a:cs typeface="Arial" panose="020B0604020202020204" pitchFamily="34" charset="0"/>
              </a:rPr>
              <a:t>Person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Objects (or instances) of a class</a:t>
            </a:r>
          </a:p>
          <a:p>
            <a:pPr lvl="2">
              <a:spcBef>
                <a:spcPts val="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hold actual data values &amp; used to execute behaviour </a:t>
            </a:r>
          </a:p>
          <a:p>
            <a:pPr lvl="2">
              <a:spcBef>
                <a:spcPts val="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there can be many objects for a given class</a:t>
            </a:r>
          </a:p>
          <a:p>
            <a:pPr lvl="2">
              <a:spcBef>
                <a:spcPts val="0"/>
              </a:spcBef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for example, given a class </a:t>
            </a:r>
            <a:r>
              <a:rPr lang="en-US" dirty="0">
                <a:latin typeface="Courier" pitchFamily="2" charset="0"/>
                <a:cs typeface="Arial" panose="020B0604020202020204" pitchFamily="34" charset="0"/>
              </a:rPr>
              <a:t>Person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may have instances John, Denise, Phoebe and Gryff</a:t>
            </a:r>
          </a:p>
          <a:p>
            <a:pPr lvl="1"/>
            <a:endParaRPr lang="en-US" sz="1600" b="1" kern="1200" dirty="0">
              <a:solidFill>
                <a:srgbClr val="0000CD"/>
              </a:solidFill>
              <a:latin typeface="Courier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0E0C5D-C05D-CC44-B2C3-3F90DC402D79}"/>
              </a:ext>
            </a:extLst>
          </p:cNvPr>
          <p:cNvSpPr txBox="1"/>
          <p:nvPr/>
        </p:nvSpPr>
        <p:spPr>
          <a:xfrm>
            <a:off x="1928664" y="1991923"/>
            <a:ext cx="2566017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print(type(4))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print(type(5.6))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print(type(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print(type('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Ewan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print(type([1, 2, 3, 4]))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FEBEB-3340-F74D-B03E-2A4DE787DD77}"/>
              </a:ext>
            </a:extLst>
          </p:cNvPr>
          <p:cNvSpPr txBox="1"/>
          <p:nvPr/>
        </p:nvSpPr>
        <p:spPr>
          <a:xfrm>
            <a:off x="4304928" y="2514634"/>
            <a:ext cx="1440160" cy="1169551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&lt;class 'int'&gt;</a:t>
            </a:r>
          </a:p>
          <a:p>
            <a:r>
              <a:rPr lang="en-GB" sz="1400" dirty="0">
                <a:solidFill>
                  <a:schemeClr val="tx1"/>
                </a:solidFill>
              </a:rPr>
              <a:t>&lt;class 'float'&gt;</a:t>
            </a:r>
          </a:p>
          <a:p>
            <a:r>
              <a:rPr lang="en-GB" sz="1400" dirty="0">
                <a:solidFill>
                  <a:schemeClr val="tx1"/>
                </a:solidFill>
              </a:rPr>
              <a:t>&lt;class 'bool'&gt;</a:t>
            </a:r>
          </a:p>
          <a:p>
            <a:r>
              <a:rPr lang="en-GB" sz="1400" dirty="0">
                <a:solidFill>
                  <a:schemeClr val="tx1"/>
                </a:solidFill>
              </a:rPr>
              <a:t>&lt;class 'str'&gt;</a:t>
            </a:r>
          </a:p>
          <a:p>
            <a:r>
              <a:rPr lang="en-GB" sz="1400" dirty="0">
                <a:solidFill>
                  <a:schemeClr val="tx1"/>
                </a:solidFill>
              </a:rPr>
              <a:t>&lt;class 'list'&gt;</a:t>
            </a:r>
          </a:p>
        </p:txBody>
      </p:sp>
    </p:spTree>
    <p:extLst>
      <p:ext uri="{BB962C8B-B14F-4D97-AF65-F5344CB8AC3E}">
        <p14:creationId xmlns:p14="http://schemas.microsoft.com/office/powerpoint/2010/main" val="659407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56C71-24B7-6F43-8EF4-C331A5767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Terminology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F4B87-406B-D641-AA2C-EB5550E27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33027"/>
            <a:ext cx="8913681" cy="4529138"/>
          </a:xfrm>
        </p:spPr>
        <p:txBody>
          <a:bodyPr/>
          <a:lstStyle/>
          <a:p>
            <a:r>
              <a:rPr lang="en-GB" sz="2000" i="1" dirty="0"/>
              <a:t>Class</a:t>
            </a:r>
            <a:r>
              <a:rPr lang="en-GB" sz="2000" dirty="0"/>
              <a:t> is a template defining data and behaviour that operates on that data</a:t>
            </a:r>
          </a:p>
          <a:p>
            <a:pPr lvl="2"/>
            <a:endParaRPr lang="en-GB" sz="1200" dirty="0"/>
          </a:p>
          <a:p>
            <a:r>
              <a:rPr lang="en-GB" sz="2000" i="1" dirty="0"/>
              <a:t>Instance or object</a:t>
            </a:r>
            <a:r>
              <a:rPr lang="en-GB" sz="2000" dirty="0"/>
              <a:t> </a:t>
            </a:r>
          </a:p>
          <a:p>
            <a:pPr lvl="1"/>
            <a:r>
              <a:rPr lang="en-GB" sz="1800" dirty="0"/>
              <a:t>All instances of a class possess the same data fields / attributes but contain their own data values</a:t>
            </a:r>
          </a:p>
          <a:p>
            <a:pPr lvl="1"/>
            <a:r>
              <a:rPr lang="en-GB" sz="1800" dirty="0"/>
              <a:t>Each instance of a class responds to the same set of requests</a:t>
            </a:r>
          </a:p>
          <a:p>
            <a:pPr lvl="2"/>
            <a:endParaRPr lang="en-GB" sz="1400" dirty="0"/>
          </a:p>
          <a:p>
            <a:r>
              <a:rPr lang="en-GB" sz="2000" i="1" dirty="0"/>
              <a:t>Attribute / field / instance variable</a:t>
            </a:r>
            <a:r>
              <a:rPr lang="en-GB" sz="2000" dirty="0"/>
              <a:t> </a:t>
            </a:r>
          </a:p>
          <a:p>
            <a:pPr lvl="1"/>
            <a:r>
              <a:rPr lang="en-GB" sz="1800" dirty="0"/>
              <a:t>The data held by an object is represented by its attributes </a:t>
            </a:r>
          </a:p>
          <a:p>
            <a:pPr lvl="2"/>
            <a:endParaRPr lang="en-GB" sz="1400" dirty="0"/>
          </a:p>
          <a:p>
            <a:r>
              <a:rPr lang="en-GB" sz="2000" i="1" dirty="0"/>
              <a:t>Method</a:t>
            </a:r>
            <a:r>
              <a:rPr lang="en-GB" sz="2000" dirty="0"/>
              <a:t> a function executed within an object</a:t>
            </a:r>
          </a:p>
          <a:p>
            <a:r>
              <a:rPr lang="en-GB" sz="2000" i="1" dirty="0"/>
              <a:t>Message</a:t>
            </a:r>
            <a:r>
              <a:rPr lang="en-GB" sz="2000" dirty="0"/>
              <a:t> requests some behaviour / data from object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D93CC-BA8A-454B-8E94-675A361D45C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EF5EA-25A1-D04E-9631-DA3C782626F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C9166-2A35-0846-9E51-518FF7167C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47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96C14-5AF6-6D48-AC39-E09CAAF3E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create User Defined classes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E7DA5D-5E17-1E4A-866E-D3B99B5D1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0"/>
            <a:ext cx="8913681" cy="4979986"/>
          </a:xfrm>
        </p:spPr>
        <p:txBody>
          <a:bodyPr/>
          <a:lstStyle/>
          <a:p>
            <a:r>
              <a:rPr lang="en-US" sz="2400" dirty="0"/>
              <a:t>A class definition has the format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r>
              <a:rPr lang="en-US" sz="2400" dirty="0"/>
              <a:t>Class Person</a:t>
            </a:r>
          </a:p>
          <a:p>
            <a:pPr lvl="2"/>
            <a:endParaRPr lang="en-US" sz="16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name follows Camel Case conventions with no spaces (or _)</a:t>
            </a:r>
          </a:p>
          <a:p>
            <a:pPr lvl="1"/>
            <a:r>
              <a:rPr lang="en-US" sz="2000" dirty="0"/>
              <a:t>defines two attributes </a:t>
            </a:r>
            <a:r>
              <a:rPr lang="en-US" sz="2000" dirty="0">
                <a:latin typeface="Courier" pitchFamily="2" charset="0"/>
              </a:rPr>
              <a:t>name</a:t>
            </a:r>
            <a:r>
              <a:rPr lang="en-US" sz="2000" dirty="0"/>
              <a:t> and </a:t>
            </a:r>
            <a:r>
              <a:rPr lang="en-US" sz="2000" dirty="0">
                <a:latin typeface="Courier" pitchFamily="2" charset="0"/>
              </a:rPr>
              <a:t>age</a:t>
            </a:r>
          </a:p>
          <a:p>
            <a:pPr lvl="1"/>
            <a:r>
              <a:rPr lang="en-US" sz="2000" dirty="0"/>
              <a:t>also defines </a:t>
            </a:r>
            <a:r>
              <a:rPr lang="en-US" sz="2000" i="1" dirty="0"/>
              <a:t>special method </a:t>
            </a:r>
            <a:r>
              <a:rPr lang="en-US" sz="2000" dirty="0"/>
              <a:t>called </a:t>
            </a:r>
            <a:r>
              <a:rPr lang="en-US" sz="2000" dirty="0">
                <a:latin typeface="Courier" pitchFamily="2" charset="0"/>
              </a:rPr>
              <a:t>_</a:t>
            </a:r>
            <a:r>
              <a:rPr lang="en-US" sz="600" dirty="0">
                <a:latin typeface="Courier" pitchFamily="2" charset="0"/>
              </a:rPr>
              <a:t> </a:t>
            </a:r>
            <a:r>
              <a:rPr lang="en-US" sz="2000" dirty="0">
                <a:latin typeface="Courier" pitchFamily="2" charset="0"/>
              </a:rPr>
              <a:t>_</a:t>
            </a:r>
            <a:r>
              <a:rPr lang="en-US" sz="2000" dirty="0" err="1">
                <a:latin typeface="Courier" pitchFamily="2" charset="0"/>
              </a:rPr>
              <a:t>init</a:t>
            </a:r>
            <a:r>
              <a:rPr lang="en-US" sz="2000" dirty="0">
                <a:latin typeface="Courier" pitchFamily="2" charset="0"/>
              </a:rPr>
              <a:t>_</a:t>
            </a:r>
            <a:r>
              <a:rPr lang="en-US" sz="600" dirty="0">
                <a:latin typeface="Courier" pitchFamily="2" charset="0"/>
              </a:rPr>
              <a:t> </a:t>
            </a:r>
            <a:r>
              <a:rPr lang="en-US" sz="2000" dirty="0">
                <a:latin typeface="Courier" pitchFamily="2" charset="0"/>
              </a:rPr>
              <a:t>_</a:t>
            </a:r>
          </a:p>
          <a:p>
            <a:pPr lvl="2"/>
            <a:r>
              <a:rPr lang="en-US" sz="1800" dirty="0"/>
              <a:t>object </a:t>
            </a:r>
            <a:r>
              <a:rPr lang="en-US" sz="1800" dirty="0" err="1"/>
              <a:t>initialiser</a:t>
            </a:r>
            <a:r>
              <a:rPr lang="en-US" sz="1800" dirty="0"/>
              <a:t> aka constructor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35E585-857C-2540-883C-4023C01B9D1C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875D14-9602-B04E-AB18-9C6254B68007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01C4E3-CAD3-5545-9645-C6F3D723B5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12E4A1-53A9-4847-AFF3-7418C8A0C967}"/>
              </a:ext>
            </a:extLst>
          </p:cNvPr>
          <p:cNvSpPr txBox="1"/>
          <p:nvPr/>
        </p:nvSpPr>
        <p:spPr>
          <a:xfrm>
            <a:off x="2576736" y="2204864"/>
            <a:ext cx="2664296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NameOfClass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</a:t>
            </a:r>
            <a:r>
              <a:rPr lang="en-GB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_()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methods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AEEB4F-A615-EF41-9F89-8EB7BEAC999E}"/>
              </a:ext>
            </a:extLst>
          </p:cNvPr>
          <p:cNvSpPr txBox="1"/>
          <p:nvPr/>
        </p:nvSpPr>
        <p:spPr>
          <a:xfrm>
            <a:off x="2559541" y="3789040"/>
            <a:ext cx="3888432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Person: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</a:t>
            </a:r>
            <a:r>
              <a:rPr lang="en-GB" sz="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7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_(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name, age):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.name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name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.age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C8AD02-8922-5CA2-F1BB-C892C4A4936D}"/>
              </a:ext>
            </a:extLst>
          </p:cNvPr>
          <p:cNvSpPr txBox="1"/>
          <p:nvPr/>
        </p:nvSpPr>
        <p:spPr>
          <a:xfrm>
            <a:off x="7041232" y="3927539"/>
            <a:ext cx="27494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Note special variable self</a:t>
            </a:r>
          </a:p>
          <a:p>
            <a:r>
              <a:rPr lang="en-GB" i="1" dirty="0">
                <a:solidFill>
                  <a:srgbClr val="0000FF"/>
                </a:solidFill>
              </a:rPr>
              <a:t>All methods start with </a:t>
            </a:r>
          </a:p>
          <a:p>
            <a:r>
              <a:rPr lang="en-GB" i="1" dirty="0">
                <a:solidFill>
                  <a:srgbClr val="0000FF"/>
                </a:solidFill>
              </a:rPr>
              <a:t>this variable</a:t>
            </a:r>
          </a:p>
        </p:txBody>
      </p:sp>
    </p:spTree>
    <p:extLst>
      <p:ext uri="{BB962C8B-B14F-4D97-AF65-F5344CB8AC3E}">
        <p14:creationId xmlns:p14="http://schemas.microsoft.com/office/powerpoint/2010/main" val="578677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002EF1BB-B982-FA42-A19C-3A3863706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136" y="2879236"/>
            <a:ext cx="3417317" cy="184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12AD1D-DBE4-2644-8668-27AFF1383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objects from class Person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56273-D8AD-A347-AE50-F716BC7D4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1" y="1600200"/>
            <a:ext cx="8706172" cy="4529138"/>
          </a:xfrm>
        </p:spPr>
        <p:txBody>
          <a:bodyPr/>
          <a:lstStyle/>
          <a:p>
            <a:r>
              <a:rPr lang="en-GB" sz="2400" dirty="0"/>
              <a:t>Objects created</a:t>
            </a:r>
          </a:p>
          <a:p>
            <a:pPr lvl="1"/>
            <a:r>
              <a:rPr lang="en-GB" sz="2000" dirty="0"/>
              <a:t>using the name of the class and </a:t>
            </a:r>
          </a:p>
          <a:p>
            <a:pPr lvl="1"/>
            <a:r>
              <a:rPr lang="en-GB" sz="2000" dirty="0"/>
              <a:t>passing in the values for parameters of initialisation method</a:t>
            </a:r>
          </a:p>
          <a:p>
            <a:pPr lvl="2"/>
            <a:endParaRPr lang="en-GB" sz="1800" dirty="0"/>
          </a:p>
          <a:p>
            <a:pPr lvl="2"/>
            <a:endParaRPr lang="en-GB" sz="1800" dirty="0"/>
          </a:p>
          <a:p>
            <a:endParaRPr lang="en-GB" sz="2600" dirty="0"/>
          </a:p>
          <a:p>
            <a:r>
              <a:rPr lang="en-GB" sz="2400" dirty="0"/>
              <a:t> Each object / instance is unique</a:t>
            </a:r>
          </a:p>
          <a:p>
            <a:pPr lvl="2"/>
            <a:r>
              <a:rPr lang="en-GB" sz="1800" dirty="0"/>
              <a:t>Has own unique id number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0396BF-5479-2346-B676-DF175490A7F5}"/>
              </a:ext>
            </a:extLst>
          </p:cNvPr>
          <p:cNvSpPr txBox="1"/>
          <p:nvPr/>
        </p:nvSpPr>
        <p:spPr>
          <a:xfrm>
            <a:off x="1691147" y="3157820"/>
            <a:ext cx="312367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p1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('John', 36)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p2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('Phoebe', 21)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25BE0E2-47A1-5D4C-8A4E-B031D1219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altLang="en-US"/>
              <a:t>01/12/2022</a:t>
            </a:r>
            <a:endParaRPr lang="en-US" alt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8818359-6DC3-5E4D-85DC-517527A4F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classes</a:t>
            </a:r>
            <a:endParaRPr lang="en-US" alt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C88ABFA-7D09-7A4C-8304-6C5B9CB31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290-D301-4864-9490-340EF11588D9}" type="slidenum">
              <a:rPr lang="en-US" altLang="en-US" smtClean="0"/>
              <a:pPr/>
              <a:t>6</a:t>
            </a:fld>
            <a:endParaRPr lang="en-US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9F1ED7-56FD-E14A-92C2-289D709E33A9}"/>
              </a:ext>
            </a:extLst>
          </p:cNvPr>
          <p:cNvSpPr txBox="1"/>
          <p:nvPr/>
        </p:nvSpPr>
        <p:spPr>
          <a:xfrm>
            <a:off x="1808054" y="5302623"/>
            <a:ext cx="312367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print('id(p1):', 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(p1))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print('id(p2):', 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(p2))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47A69F-1B00-1846-AE96-A9DB711EFF3B}"/>
              </a:ext>
            </a:extLst>
          </p:cNvPr>
          <p:cNvSpPr txBox="1"/>
          <p:nvPr/>
        </p:nvSpPr>
        <p:spPr>
          <a:xfrm>
            <a:off x="4489018" y="5606118"/>
            <a:ext cx="1904142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id(p1): 4547191808</a:t>
            </a:r>
          </a:p>
          <a:p>
            <a:r>
              <a:rPr lang="en-GB" sz="1400" dirty="0">
                <a:solidFill>
                  <a:schemeClr val="tx1"/>
                </a:solidFill>
              </a:rPr>
              <a:t>id(p2): 4547191864</a:t>
            </a:r>
          </a:p>
        </p:txBody>
      </p:sp>
    </p:spTree>
    <p:extLst>
      <p:ext uri="{BB962C8B-B14F-4D97-AF65-F5344CB8AC3E}">
        <p14:creationId xmlns:p14="http://schemas.microsoft.com/office/powerpoint/2010/main" val="933654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80F29-9206-8A40-9C7B-86C5A3217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Printing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72C55-1ACA-FD4C-82DE-1281AB881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299" y="1431551"/>
            <a:ext cx="8913681" cy="4529138"/>
          </a:xfrm>
        </p:spPr>
        <p:txBody>
          <a:bodyPr/>
          <a:lstStyle/>
          <a:p>
            <a:r>
              <a:rPr lang="en-US" sz="2000" dirty="0"/>
              <a:t>Can print out an object</a:t>
            </a:r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r>
              <a:rPr lang="en-US" sz="1600" dirty="0"/>
              <a:t>default prints name and indicative address in memory</a:t>
            </a:r>
          </a:p>
          <a:p>
            <a:pPr lvl="2"/>
            <a:r>
              <a:rPr lang="en-US" sz="1600" dirty="0"/>
              <a:t>hard to work out which object is which</a:t>
            </a:r>
          </a:p>
          <a:p>
            <a:r>
              <a:rPr lang="en-US" sz="2000" dirty="0"/>
              <a:t>Can print attributes directly</a:t>
            </a:r>
          </a:p>
          <a:p>
            <a:r>
              <a:rPr lang="en-US" sz="2000" dirty="0"/>
              <a:t>Can override default behaviour using _</a:t>
            </a:r>
            <a:r>
              <a:rPr lang="en-US" sz="900" dirty="0"/>
              <a:t> </a:t>
            </a:r>
            <a:r>
              <a:rPr lang="en-US" sz="2000" dirty="0"/>
              <a:t>_str_</a:t>
            </a:r>
            <a:r>
              <a:rPr lang="en-US" sz="900" dirty="0"/>
              <a:t> </a:t>
            </a:r>
            <a:r>
              <a:rPr lang="en-US" sz="2000" dirty="0"/>
              <a:t>_()</a:t>
            </a:r>
          </a:p>
          <a:p>
            <a:pPr lvl="2"/>
            <a:r>
              <a:rPr lang="en-US" sz="1600" dirty="0"/>
              <a:t>another special method</a:t>
            </a:r>
          </a:p>
          <a:p>
            <a:pPr lvl="2"/>
            <a:r>
              <a:rPr lang="en-US" sz="1600" dirty="0"/>
              <a:t>takes reference to object as first parameter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306DAA-3FB2-634C-B2E4-7E98E88D1D2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0F7A39-0AF0-9041-A01A-52B19E77EDE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D73B73-968B-2149-AC7E-63B97DA315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3EE899-8129-D443-84EC-8196BD8AD8C3}"/>
              </a:ext>
            </a:extLst>
          </p:cNvPr>
          <p:cNvSpPr txBox="1"/>
          <p:nvPr/>
        </p:nvSpPr>
        <p:spPr>
          <a:xfrm>
            <a:off x="1718300" y="4959787"/>
            <a:ext cx="4560546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Person: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</a:t>
            </a:r>
            <a:r>
              <a:rPr lang="en-GB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_(self, name, age):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self.name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name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age</a:t>
            </a:r>
          </a:p>
          <a:p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_str_</a:t>
            </a:r>
            <a:r>
              <a:rPr lang="en-GB" sz="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_(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self):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self.name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' is ' + str(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6E6454-2D42-AB4A-AC90-DAEBA2D3322A}"/>
              </a:ext>
            </a:extLst>
          </p:cNvPr>
          <p:cNvSpPr txBox="1"/>
          <p:nvPr/>
        </p:nvSpPr>
        <p:spPr>
          <a:xfrm>
            <a:off x="2496087" y="1858222"/>
            <a:ext cx="1160769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print(p1)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print(p2)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10539F-B34F-1445-93B1-EDE23C89B9D4}"/>
              </a:ext>
            </a:extLst>
          </p:cNvPr>
          <p:cNvSpPr txBox="1"/>
          <p:nvPr/>
        </p:nvSpPr>
        <p:spPr>
          <a:xfrm>
            <a:off x="3512840" y="2042650"/>
            <a:ext cx="3871275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&lt;__</a:t>
            </a:r>
            <a:r>
              <a:rPr lang="en-GB" sz="1400" dirty="0" err="1">
                <a:solidFill>
                  <a:schemeClr val="tx1"/>
                </a:solidFill>
              </a:rPr>
              <a:t>main__.Person</a:t>
            </a:r>
            <a:r>
              <a:rPr lang="en-GB" sz="1400" dirty="0">
                <a:solidFill>
                  <a:schemeClr val="tx1"/>
                </a:solidFill>
              </a:rPr>
              <a:t> object at 0x10f08a400&gt;</a:t>
            </a:r>
          </a:p>
          <a:p>
            <a:r>
              <a:rPr lang="en-GB" sz="1400" dirty="0">
                <a:solidFill>
                  <a:schemeClr val="tx1"/>
                </a:solidFill>
              </a:rPr>
              <a:t>&lt;__</a:t>
            </a:r>
            <a:r>
              <a:rPr lang="en-GB" sz="1400" dirty="0" err="1">
                <a:solidFill>
                  <a:schemeClr val="tx1"/>
                </a:solidFill>
              </a:rPr>
              <a:t>main__.Person</a:t>
            </a:r>
            <a:r>
              <a:rPr lang="en-GB" sz="1400" dirty="0">
                <a:solidFill>
                  <a:schemeClr val="tx1"/>
                </a:solidFill>
              </a:rPr>
              <a:t> object at 0x10f08a438&gt;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E1F925-9A34-5F44-A11D-29A77C3B7C6D}"/>
              </a:ext>
            </a:extLst>
          </p:cNvPr>
          <p:cNvSpPr txBox="1"/>
          <p:nvPr/>
        </p:nvSpPr>
        <p:spPr>
          <a:xfrm>
            <a:off x="6753200" y="5463342"/>
            <a:ext cx="121529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print(p1)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print(p2)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B06AD0-77B6-444F-B638-BC84E0EF1582}"/>
              </a:ext>
            </a:extLst>
          </p:cNvPr>
          <p:cNvSpPr txBox="1"/>
          <p:nvPr/>
        </p:nvSpPr>
        <p:spPr>
          <a:xfrm>
            <a:off x="7879802" y="5867728"/>
            <a:ext cx="1313300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John is 36</a:t>
            </a:r>
          </a:p>
          <a:p>
            <a:r>
              <a:rPr lang="en-GB" sz="1400" dirty="0">
                <a:solidFill>
                  <a:schemeClr val="tx1"/>
                </a:solidFill>
              </a:rPr>
              <a:t>Phoebe is 21</a:t>
            </a:r>
          </a:p>
        </p:txBody>
      </p:sp>
    </p:spTree>
    <p:extLst>
      <p:ext uri="{BB962C8B-B14F-4D97-AF65-F5344CB8AC3E}">
        <p14:creationId xmlns:p14="http://schemas.microsoft.com/office/powerpoint/2010/main" val="1649816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9B595-4A73-E4DA-62BB-EF6685289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Representing Objects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9150BA-661E-298B-F780-BB3FDC7C3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2609" y="1556791"/>
            <a:ext cx="9304927" cy="4388397"/>
          </a:xfrm>
        </p:spPr>
        <p:txBody>
          <a:bodyPr/>
          <a:lstStyle/>
          <a:p>
            <a:r>
              <a:rPr lang="en-GB" sz="2400" dirty="0"/>
              <a:t>Defined using _</a:t>
            </a:r>
            <a:r>
              <a:rPr lang="en-GB" sz="900" dirty="0"/>
              <a:t> </a:t>
            </a:r>
            <a:r>
              <a:rPr lang="en-GB" sz="2400" dirty="0"/>
              <a:t>_</a:t>
            </a:r>
            <a:r>
              <a:rPr lang="en-GB" sz="2400" dirty="0" err="1"/>
              <a:t>repr</a:t>
            </a:r>
            <a:r>
              <a:rPr lang="en-GB" sz="2400" dirty="0"/>
              <a:t>_</a:t>
            </a:r>
            <a:r>
              <a:rPr lang="en-GB" sz="900" dirty="0"/>
              <a:t> </a:t>
            </a:r>
            <a:r>
              <a:rPr lang="en-GB" sz="2400" dirty="0"/>
              <a:t>_()</a:t>
            </a:r>
          </a:p>
          <a:p>
            <a:pPr lvl="1"/>
            <a:r>
              <a:rPr lang="en-GB" sz="2000" dirty="0"/>
              <a:t>an alternative to _</a:t>
            </a:r>
            <a:r>
              <a:rPr lang="en-GB" sz="900" dirty="0"/>
              <a:t> </a:t>
            </a:r>
            <a:r>
              <a:rPr lang="en-GB" sz="2000" dirty="0"/>
              <a:t>_str_</a:t>
            </a:r>
            <a:r>
              <a:rPr lang="en-GB" sz="900" dirty="0"/>
              <a:t> </a:t>
            </a:r>
            <a:r>
              <a:rPr lang="en-GB" sz="2000" dirty="0"/>
              <a:t>_()</a:t>
            </a:r>
          </a:p>
          <a:p>
            <a:pPr lvl="1"/>
            <a:r>
              <a:rPr lang="en-GB" sz="2000" dirty="0"/>
              <a:t>used to create a representation of an object that can be used to create a new instance of the object</a:t>
            </a:r>
          </a:p>
          <a:p>
            <a:pPr lvl="2"/>
            <a:r>
              <a:rPr lang="en-GB" sz="1600" dirty="0"/>
              <a:t>where as __str__() is used to present a string version </a:t>
            </a:r>
            <a:endParaRPr lang="en-GB" sz="2000" dirty="0"/>
          </a:p>
          <a:p>
            <a:pPr lvl="1"/>
            <a:r>
              <a:rPr lang="en-GB" sz="2000" dirty="0"/>
              <a:t>common to provide both</a:t>
            </a:r>
          </a:p>
          <a:p>
            <a:r>
              <a:rPr lang="en-GB" sz="2400" dirty="0"/>
              <a:t>Used by lists when a list prints its contents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BD6B39-34AD-31F2-25EA-B243096C479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28094B-238E-EBDF-57C8-311EE0FEAD4B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FF28F-E64E-E17D-17D9-8C25220BF1F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B47009-D1C4-D0A4-0107-AF823EFA1622}"/>
              </a:ext>
            </a:extLst>
          </p:cNvPr>
          <p:cNvSpPr txBox="1"/>
          <p:nvPr/>
        </p:nvSpPr>
        <p:spPr>
          <a:xfrm>
            <a:off x="1920716" y="4581128"/>
            <a:ext cx="6408712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Person: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</a:t>
            </a:r>
            <a:r>
              <a:rPr lang="en-GB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9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_(self, name, age):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self.name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name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age</a:t>
            </a:r>
          </a:p>
          <a:p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self):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f'Person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(name={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self.name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 + ‘, age=‘ + {str(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self.age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)}'</a:t>
            </a:r>
          </a:p>
        </p:txBody>
      </p:sp>
      <p:pic>
        <p:nvPicPr>
          <p:cNvPr id="8" name="Picture 7" descr="Light bulb ideas - Free Stock Photo by Merelize on Stockvault.net">
            <a:extLst>
              <a:ext uri="{FF2B5EF4-FFF2-40B4-BE49-F238E27FC236}">
                <a16:creationId xmlns:a16="http://schemas.microsoft.com/office/drawing/2014/main" id="{0F3EED45-8F8E-5320-1A74-FB6B529951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428" y="666881"/>
            <a:ext cx="717314" cy="73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366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70BAE56D-5906-FF47-A749-811BA2D99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062" y="1988839"/>
            <a:ext cx="3517369" cy="2502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FE4060-DBEF-B741-919D-DECD66420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 Careful with 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562BF7-75BA-B445-8D56-77817219E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Assignment copies address of object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lvl="1"/>
            <a:endParaRPr lang="en-US" sz="2000" dirty="0"/>
          </a:p>
          <a:p>
            <a:r>
              <a:rPr lang="en-US" sz="2400" dirty="0"/>
              <a:t>May not be obvious when printed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dirty="0"/>
              <a:t>ids make it clear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D00B9-7A26-7A4D-A14A-A53A474B3920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56E12A-F589-6040-BBF8-2DEFE61AA64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classes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0B07A-615F-7C43-9080-8E8FD6828B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4FDD53-2A71-7A46-BACD-E27A3A080341}"/>
              </a:ext>
            </a:extLst>
          </p:cNvPr>
          <p:cNvSpPr txBox="1"/>
          <p:nvPr/>
        </p:nvSpPr>
        <p:spPr>
          <a:xfrm>
            <a:off x="776536" y="2348880"/>
            <a:ext cx="3312368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p1 = Person('John', 36)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p2 = Person('Phoebe', 21)</a:t>
            </a:r>
          </a:p>
          <a:p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px = p1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283D0B-7C29-8142-BA2B-7CA46DC4C761}"/>
              </a:ext>
            </a:extLst>
          </p:cNvPr>
          <p:cNvSpPr txBox="1"/>
          <p:nvPr/>
        </p:nvSpPr>
        <p:spPr>
          <a:xfrm>
            <a:off x="895016" y="4725144"/>
            <a:ext cx="205744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print(p1)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print(px)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58C66F-CB2F-984D-B46C-8E4EE43550DE}"/>
              </a:ext>
            </a:extLst>
          </p:cNvPr>
          <p:cNvSpPr txBox="1"/>
          <p:nvPr/>
        </p:nvSpPr>
        <p:spPr>
          <a:xfrm>
            <a:off x="2279404" y="4922788"/>
            <a:ext cx="1113746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John is 36</a:t>
            </a:r>
          </a:p>
          <a:p>
            <a:r>
              <a:rPr lang="en-GB" sz="1400" dirty="0">
                <a:solidFill>
                  <a:schemeClr val="tx1"/>
                </a:solidFill>
              </a:rPr>
              <a:t>John is 36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270208-8C41-6C4E-9806-A6C30964DD4B}"/>
              </a:ext>
            </a:extLst>
          </p:cNvPr>
          <p:cNvSpPr txBox="1"/>
          <p:nvPr/>
        </p:nvSpPr>
        <p:spPr>
          <a:xfrm>
            <a:off x="4073071" y="5507296"/>
            <a:ext cx="2666351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print('id(p1):', 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(p1))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print('id(px):', 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(px))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BE9368-CB8C-5E49-B7C8-C2A1BA68D82E}"/>
              </a:ext>
            </a:extLst>
          </p:cNvPr>
          <p:cNvSpPr txBox="1"/>
          <p:nvPr/>
        </p:nvSpPr>
        <p:spPr>
          <a:xfrm>
            <a:off x="6459743" y="5704940"/>
            <a:ext cx="2093657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id(p1): 4326491864</a:t>
            </a:r>
          </a:p>
          <a:p>
            <a:r>
              <a:rPr lang="en-GB" sz="1400" dirty="0">
                <a:solidFill>
                  <a:schemeClr val="tx1"/>
                </a:solidFill>
              </a:rPr>
              <a:t>id(px): 4326491864</a:t>
            </a:r>
          </a:p>
        </p:txBody>
      </p:sp>
      <p:pic>
        <p:nvPicPr>
          <p:cNvPr id="8" name="Picture 7" descr="Light bulb ideas - Free Stock Photo by Merelize on Stockvault.net">
            <a:extLst>
              <a:ext uri="{FF2B5EF4-FFF2-40B4-BE49-F238E27FC236}">
                <a16:creationId xmlns:a16="http://schemas.microsoft.com/office/drawing/2014/main" id="{C88F96B2-2BCE-6053-15C2-805A7584F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327" y="5663556"/>
            <a:ext cx="429282" cy="44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148073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1309</Words>
  <Application>Microsoft Macintosh PowerPoint</Application>
  <PresentationFormat>A4 Paper (210x297 mm)</PresentationFormat>
  <Paragraphs>203</Paragraphs>
  <Slides>13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Courier</vt:lpstr>
      <vt:lpstr>Garamond</vt:lpstr>
      <vt:lpstr>Times New Roman</vt:lpstr>
      <vt:lpstr>Verdana</vt:lpstr>
      <vt:lpstr>Wingdings</vt:lpstr>
      <vt:lpstr>Default Design</vt:lpstr>
      <vt:lpstr>1_Default Design</vt:lpstr>
      <vt:lpstr>Introduction to Classes &amp; Object Oriented Programming</vt:lpstr>
      <vt:lpstr>Plan for Session</vt:lpstr>
      <vt:lpstr>Everything in Python is an Object</vt:lpstr>
      <vt:lpstr>Class Terminology</vt:lpstr>
      <vt:lpstr>Can create User Defined classes</vt:lpstr>
      <vt:lpstr>Creating objects from class Person</vt:lpstr>
      <vt:lpstr>Printing Objects</vt:lpstr>
      <vt:lpstr>Representing Objects</vt:lpstr>
      <vt:lpstr>Be Careful with Assignment</vt:lpstr>
      <vt:lpstr>Class Comment</vt:lpstr>
      <vt:lpstr>Adding Behaviour</vt:lpstr>
      <vt:lpstr>Adding Behaviour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jh</dc:creator>
  <cp:lastModifiedBy>Kevin Cunningham</cp:lastModifiedBy>
  <cp:revision>81</cp:revision>
  <cp:lastPrinted>2023-03-23T15:32:53Z</cp:lastPrinted>
  <dcterms:modified xsi:type="dcterms:W3CDTF">2026-02-17T08:56:49Z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e846ac8-2f35-49ff-a0d4-7a2bca5159e6_Enabled">
    <vt:lpwstr>true</vt:lpwstr>
  </property>
  <property fmtid="{D5CDD505-2E9C-101B-9397-08002B2CF9AE}" pid="3" name="MSIP_Label_3e846ac8-2f35-49ff-a0d4-7a2bca5159e6_SetDate">
    <vt:lpwstr>2026-02-17T08:56:49Z</vt:lpwstr>
  </property>
  <property fmtid="{D5CDD505-2E9C-101B-9397-08002B2CF9AE}" pid="4" name="MSIP_Label_3e846ac8-2f35-49ff-a0d4-7a2bca5159e6_Method">
    <vt:lpwstr>Standard</vt:lpwstr>
  </property>
  <property fmtid="{D5CDD505-2E9C-101B-9397-08002B2CF9AE}" pid="5" name="MSIP_Label_3e846ac8-2f35-49ff-a0d4-7a2bca5159e6_Name">
    <vt:lpwstr>Public</vt:lpwstr>
  </property>
  <property fmtid="{D5CDD505-2E9C-101B-9397-08002B2CF9AE}" pid="6" name="MSIP_Label_3e846ac8-2f35-49ff-a0d4-7a2bca5159e6_SiteId">
    <vt:lpwstr>c833c1d6-dac1-4651-a837-b02f69588349</vt:lpwstr>
  </property>
  <property fmtid="{D5CDD505-2E9C-101B-9397-08002B2CF9AE}" pid="7" name="MSIP_Label_3e846ac8-2f35-49ff-a0d4-7a2bca5159e6_ActionId">
    <vt:lpwstr>0c02c177-d733-4ac6-8d38-cbd53bc50f40</vt:lpwstr>
  </property>
  <property fmtid="{D5CDD505-2E9C-101B-9397-08002B2CF9AE}" pid="8" name="MSIP_Label_3e846ac8-2f35-49ff-a0d4-7a2bca5159e6_ContentBits">
    <vt:lpwstr>0</vt:lpwstr>
  </property>
  <property fmtid="{D5CDD505-2E9C-101B-9397-08002B2CF9AE}" pid="9" name="MSIP_Label_3e846ac8-2f35-49ff-a0d4-7a2bca5159e6_Tag">
    <vt:lpwstr>50, 3, 0, 1</vt:lpwstr>
  </property>
</Properties>
</file>