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0"/>
  </p:notesMasterIdLst>
  <p:handoutMasterIdLst>
    <p:handoutMasterId r:id="rId21"/>
  </p:handoutMasterIdLst>
  <p:sldIdLst>
    <p:sldId id="256" r:id="rId3"/>
    <p:sldId id="327" r:id="rId4"/>
    <p:sldId id="336" r:id="rId5"/>
    <p:sldId id="345" r:id="rId6"/>
    <p:sldId id="357" r:id="rId7"/>
    <p:sldId id="358" r:id="rId8"/>
    <p:sldId id="351" r:id="rId9"/>
    <p:sldId id="352" r:id="rId10"/>
    <p:sldId id="355" r:id="rId11"/>
    <p:sldId id="360" r:id="rId12"/>
    <p:sldId id="342" r:id="rId13"/>
    <p:sldId id="356" r:id="rId14"/>
    <p:sldId id="348" r:id="rId15"/>
    <p:sldId id="349" r:id="rId16"/>
    <p:sldId id="353" r:id="rId17"/>
    <p:sldId id="359" r:id="rId18"/>
    <p:sldId id="334" r:id="rId19"/>
  </p:sldIdLst>
  <p:sldSz cx="9906000" cy="6858000" type="A4"/>
  <p:notesSz cx="7086600" cy="102219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0">
          <p15:clr>
            <a:srgbClr val="A4A3A4"/>
          </p15:clr>
        </p15:guide>
        <p15:guide id="2" pos="223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292" autoAdjust="0"/>
    <p:restoredTop sz="86397" autoAdjust="0"/>
  </p:normalViewPr>
  <p:slideViewPr>
    <p:cSldViewPr>
      <p:cViewPr varScale="1">
        <p:scale>
          <a:sx n="108" d="100"/>
          <a:sy n="108" d="100"/>
        </p:scale>
        <p:origin x="192" y="195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220"/>
        <p:guide pos="22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4788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4788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CBFC2FC-AB15-4A86-A090-42EA9D9D8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517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1"/>
          <p:cNvSpPr>
            <a:spLocks noChangeArrowheads="1"/>
          </p:cNvSpPr>
          <p:nvPr/>
        </p:nvSpPr>
        <p:spPr bwMode="auto">
          <a:xfrm>
            <a:off x="0" y="0"/>
            <a:ext cx="7086600" cy="102219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014788" y="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776288" y="766763"/>
            <a:ext cx="5532437" cy="383063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08025" y="4856163"/>
            <a:ext cx="5668963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70915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014788" y="970915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705325CD-D4D1-46AB-A07B-76CAD4A152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3296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fld id="{4B24E597-641E-4831-92E7-FE32F3EB8DD0}" type="slidenum">
              <a:rPr lang="en-GB">
                <a:solidFill>
                  <a:srgbClr val="000000"/>
                </a:solidFill>
                <a:latin typeface="Times New Roman" pitchFamily="18" charset="0"/>
              </a:rPr>
              <a:pPr/>
              <a:t>1</a:t>
            </a:fld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1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4700" y="766763"/>
            <a:ext cx="5537200" cy="3833812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08025" y="4856163"/>
            <a:ext cx="5670550" cy="459898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8902" tIns="49451" rIns="98902" bIns="49451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no </a:t>
            </a:r>
            <a:r>
              <a:rPr lang="en-GB"/>
              <a:t>built-in flat map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382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AA5FB-1A88-4438-BFBB-9BBB90E531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98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5734D-DD4C-4AFE-A48C-C042F044E4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612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7814"/>
            <a:ext cx="2227131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7814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8A648-AA13-472B-B8F8-A061FAD948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577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31D7C-3F02-481D-A2CB-CE756043E4B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297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999C5-CA01-4C37-9A77-0BC9D4DCC8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7730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ECA9A-3BFE-4494-AE79-033AB3181B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933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4964"/>
            <a:ext cx="4373431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4964"/>
            <a:ext cx="437515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55E91-4FFC-497B-9460-CB8D1F1E6E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72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5E714-687B-490B-BC5F-848B0211A5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94620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A0F8F-584F-4FE6-8B99-D18FEFDE60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65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BC1AD-34F6-412E-A983-7210815D51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99051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BC6ED-34ED-4D17-86C5-68EFDB043C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268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17CFC-9530-4DD8-A082-6933CE16E3A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1564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58291-C605-4591-98C4-EA212E3823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596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961CE-61F8-4BC5-8BB3-B0A0F0B4CAB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186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685800"/>
            <a:ext cx="2227131" cy="5443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685800"/>
            <a:ext cx="6521450" cy="5443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37626-AC2C-4FBA-AD1A-B46461F8D7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156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685801"/>
            <a:ext cx="8418381" cy="21256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173BD-EAA9-43F3-A181-9BB25AB1E9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183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FDBB7-AE6C-44A4-9354-E420422B6D9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530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3431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0200"/>
            <a:ext cx="4375150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91112-9BC8-4B82-B6DA-AD3952AEF2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26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2EFEF-B460-41E1-B380-21E0D72C12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86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5FF55-9A51-49BC-91F0-BC8E688F18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64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ADF69-52E3-48D5-99E7-63105AE4C1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946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4FB47-FC34-470D-975D-818673632D6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24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56B33-355B-4F00-98F1-AAA0DA53B9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50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7814"/>
            <a:ext cx="8913681" cy="113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3681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28229" y="6524626"/>
            <a:ext cx="23096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393149" y="6524626"/>
            <a:ext cx="31351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137136" y="6524626"/>
            <a:ext cx="2309681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D170E260-D032-4AF5-A4B0-E2382247C2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Rectangle 6"/>
          <p:cNvSpPr>
            <a:spLocks noChangeArrowheads="1"/>
          </p:cNvSpPr>
          <p:nvPr/>
        </p:nvSpPr>
        <p:spPr bwMode="auto">
          <a:xfrm>
            <a:off x="0" y="0"/>
            <a:ext cx="247650" cy="2286000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2" name="Line 7"/>
          <p:cNvSpPr>
            <a:spLocks noChangeShapeType="1"/>
          </p:cNvSpPr>
          <p:nvPr/>
        </p:nvSpPr>
        <p:spPr bwMode="auto">
          <a:xfrm>
            <a:off x="495300" y="1447800"/>
            <a:ext cx="8750300" cy="1588"/>
          </a:xfrm>
          <a:prstGeom prst="line">
            <a:avLst/>
          </a:prstGeom>
          <a:noFill/>
          <a:ln w="19080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33" name="Rectangle 8"/>
          <p:cNvSpPr>
            <a:spLocks noChangeArrowheads="1"/>
          </p:cNvSpPr>
          <p:nvPr/>
        </p:nvSpPr>
        <p:spPr bwMode="auto">
          <a:xfrm>
            <a:off x="0" y="2286000"/>
            <a:ext cx="247650" cy="2286000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Rectangle 9"/>
          <p:cNvSpPr>
            <a:spLocks noChangeArrowheads="1"/>
          </p:cNvSpPr>
          <p:nvPr/>
        </p:nvSpPr>
        <p:spPr bwMode="auto">
          <a:xfrm>
            <a:off x="0" y="4572000"/>
            <a:ext cx="247650" cy="22860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85801"/>
            <a:ext cx="8418381" cy="212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495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ftr"/>
          </p:nvPr>
        </p:nvSpPr>
        <p:spPr bwMode="auto">
          <a:xfrm>
            <a:off x="3384550" y="6248401"/>
            <a:ext cx="31351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 eaLnBrk="1">
              <a:buFont typeface="Verdana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7099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EBBAEC79-F64B-4999-8F10-F75F3E166C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aphicFrame>
        <p:nvGraphicFramePr>
          <p:cNvPr id="2054" name="Object 5"/>
          <p:cNvGraphicFramePr>
            <a:graphicFrameLocks noChangeAspect="1"/>
          </p:cNvGraphicFramePr>
          <p:nvPr/>
        </p:nvGraphicFramePr>
        <p:xfrm>
          <a:off x="271728" y="2924176"/>
          <a:ext cx="928343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7591552" imgH="391770" progId="">
                  <p:embed/>
                </p:oleObj>
              </mc:Choice>
              <mc:Fallback>
                <p:oleObj r:id="rId14" imgW="7591552" imgH="39177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728" y="2924176"/>
                        <a:ext cx="9283435" cy="19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5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4964"/>
            <a:ext cx="8913681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DB317A-B09E-4609-B950-7F75FB78108D}" type="slidenum">
              <a:rPr lang="en-GB"/>
              <a:pPr>
                <a:defRPr/>
              </a:pPr>
              <a:t>1</a:t>
            </a:fld>
            <a:endParaRPr lang="en-GB"/>
          </a:p>
        </p:txBody>
      </p:sp>
      <p:sp>
        <p:nvSpPr>
          <p:cNvPr id="3075" name="Rectangle 1"/>
          <p:cNvSpPr>
            <a:spLocks noGrp="1" noChangeArrowheads="1"/>
          </p:cNvSpPr>
          <p:nvPr>
            <p:ph type="title"/>
          </p:nvPr>
        </p:nvSpPr>
        <p:spPr>
          <a:xfrm>
            <a:off x="704851" y="692150"/>
            <a:ext cx="8424863" cy="2127250"/>
          </a:xfrm>
        </p:spPr>
        <p:txBody>
          <a:bodyPr/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dirty="0"/>
              <a:t>Further Functions</a:t>
            </a:r>
            <a:br>
              <a:rPr lang="en-GB" dirty="0"/>
            </a:br>
            <a:r>
              <a:rPr lang="en-GB" dirty="0"/>
              <a:t>&amp; Higher Order Functions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C3297B-A3AD-894C-ABA5-CC60C83D6BF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131CDB-74C2-064B-9CA1-3895C1ECE9B4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pic>
        <p:nvPicPr>
          <p:cNvPr id="5" name="Picture 4" descr="python-logo.png">
            <a:extLst>
              <a:ext uri="{FF2B5EF4-FFF2-40B4-BE49-F238E27FC236}">
                <a16:creationId xmlns:a16="http://schemas.microsoft.com/office/drawing/2014/main" id="{7D4D11BC-0A60-B795-3042-8B6E28609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0" y="4395596"/>
            <a:ext cx="1168400" cy="1168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12AD6-2A82-C548-8592-07DCC4CED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Non local 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4F5061-EE9E-C347-9D80-26CE676A83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708" y="1460348"/>
            <a:ext cx="8913681" cy="4529138"/>
          </a:xfrm>
        </p:spPr>
        <p:txBody>
          <a:bodyPr/>
          <a:lstStyle/>
          <a:p>
            <a:r>
              <a:rPr lang="en-GB" sz="2400" dirty="0"/>
              <a:t>Can also references variables from an enclosing scope that is not global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0600C7-CCDF-B94A-B185-8C0B8B06F16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3CD4EE-DFA6-B141-821C-6C8FEA14605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9627BA-78BA-9D4A-AA2C-9C8AC932274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356EA3-6E5A-F844-80AA-EC8C3ED547AE}"/>
              </a:ext>
            </a:extLst>
          </p:cNvPr>
          <p:cNvSpPr txBox="1"/>
          <p:nvPr/>
        </p:nvSpPr>
        <p:spPr>
          <a:xfrm>
            <a:off x="1496616" y="2492896"/>
            <a:ext cx="3600400" cy="39703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def outer():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dirty="0">
                <a:solidFill>
                  <a:srgbClr val="0000FF"/>
                </a:solidFill>
              </a:rPr>
              <a:t>title = </a:t>
            </a:r>
            <a:r>
              <a:rPr lang="en-GB" b="1" dirty="0">
                <a:solidFill>
                  <a:srgbClr val="0000FF"/>
                </a:solidFill>
              </a:rPr>
              <a:t>"original title"</a:t>
            </a:r>
            <a:br>
              <a:rPr lang="en-GB" b="1" dirty="0">
                <a:solidFill>
                  <a:srgbClr val="0000FF"/>
                </a:solidFill>
              </a:rPr>
            </a:br>
            <a:r>
              <a:rPr lang="en-GB" b="1" dirty="0">
                <a:solidFill>
                  <a:schemeClr val="tx1"/>
                </a:solidFill>
              </a:rPr>
              <a:t>    </a:t>
            </a: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'initial title:'</a:t>
            </a:r>
            <a:r>
              <a:rPr lang="en-GB" dirty="0">
                <a:solidFill>
                  <a:schemeClr val="tx1"/>
                </a:solidFill>
              </a:rPr>
              <a:t>, title)</a:t>
            </a:r>
          </a:p>
          <a:p>
            <a:br>
              <a:rPr lang="en-GB" b="1" dirty="0">
                <a:solidFill>
                  <a:schemeClr val="tx1"/>
                </a:solidFill>
              </a:rPr>
            </a:br>
            <a:r>
              <a:rPr lang="en-GB" b="1" dirty="0">
                <a:solidFill>
                  <a:schemeClr val="tx1"/>
                </a:solidFill>
              </a:rPr>
              <a:t>    </a:t>
            </a:r>
            <a:r>
              <a:rPr lang="en-GB" dirty="0">
                <a:solidFill>
                  <a:schemeClr val="tx1"/>
                </a:solidFill>
              </a:rPr>
              <a:t>def inner():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    </a:t>
            </a:r>
            <a:r>
              <a:rPr lang="en-GB" b="1" dirty="0">
                <a:solidFill>
                  <a:srgbClr val="0000FF"/>
                </a:solidFill>
              </a:rPr>
              <a:t>nonlocal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rgbClr val="0000FF"/>
                </a:solidFill>
              </a:rPr>
              <a:t>title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    title = </a:t>
            </a:r>
            <a:r>
              <a:rPr lang="en-GB" b="1" dirty="0">
                <a:solidFill>
                  <a:schemeClr val="tx1"/>
                </a:solidFill>
              </a:rPr>
              <a:t>"another title"</a:t>
            </a:r>
            <a:br>
              <a:rPr lang="en-GB" b="1" dirty="0">
                <a:solidFill>
                  <a:schemeClr val="tx1"/>
                </a:solidFill>
              </a:rPr>
            </a:br>
            <a:r>
              <a:rPr lang="en-GB" b="1" dirty="0">
                <a:solidFill>
                  <a:schemeClr val="tx1"/>
                </a:solidFill>
              </a:rPr>
              <a:t>        </a:t>
            </a: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"inner:"</a:t>
            </a:r>
            <a:r>
              <a:rPr lang="en-GB" dirty="0">
                <a:solidFill>
                  <a:schemeClr val="tx1"/>
                </a:solidFill>
              </a:rPr>
              <a:t>, title)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inner()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print(</a:t>
            </a:r>
            <a:r>
              <a:rPr lang="en-GB" b="1" dirty="0">
                <a:solidFill>
                  <a:schemeClr val="tx1"/>
                </a:solidFill>
              </a:rPr>
              <a:t>"outer:"</a:t>
            </a:r>
            <a:r>
              <a:rPr lang="en-GB" dirty="0">
                <a:solidFill>
                  <a:schemeClr val="tx1"/>
                </a:solidFill>
              </a:rPr>
              <a:t>, title)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outer()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EC090F-B7D5-7C40-BA27-539098E9513F}"/>
              </a:ext>
            </a:extLst>
          </p:cNvPr>
          <p:cNvSpPr txBox="1"/>
          <p:nvPr/>
        </p:nvSpPr>
        <p:spPr>
          <a:xfrm>
            <a:off x="4808984" y="4476047"/>
            <a:ext cx="2199390" cy="73866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initial title: original title</a:t>
            </a:r>
          </a:p>
          <a:p>
            <a:r>
              <a:rPr lang="en-GB" sz="1400" dirty="0">
                <a:solidFill>
                  <a:schemeClr val="tx1"/>
                </a:solidFill>
              </a:rPr>
              <a:t>inner: another title</a:t>
            </a:r>
          </a:p>
          <a:p>
            <a:r>
              <a:rPr lang="en-GB" sz="1400" dirty="0">
                <a:solidFill>
                  <a:schemeClr val="tx1"/>
                </a:solidFill>
              </a:rPr>
              <a:t>outer: another title</a:t>
            </a:r>
          </a:p>
        </p:txBody>
      </p:sp>
    </p:spTree>
    <p:extLst>
      <p:ext uri="{BB962C8B-B14F-4D97-AF65-F5344CB8AC3E}">
        <p14:creationId xmlns:p14="http://schemas.microsoft.com/office/powerpoint/2010/main" val="3451508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60829-D1A8-8747-8055-800343313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Anonymous / Lambda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9D5FA-F7EF-1144-A6DE-B8FAF7D9B2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480061"/>
            <a:ext cx="8913681" cy="4529138"/>
          </a:xfrm>
        </p:spPr>
        <p:txBody>
          <a:bodyPr/>
          <a:lstStyle/>
          <a:p>
            <a:r>
              <a:rPr lang="en-US" dirty="0"/>
              <a:t>Can define anonymous functions</a:t>
            </a:r>
          </a:p>
          <a:p>
            <a:endParaRPr lang="en-US" dirty="0"/>
          </a:p>
          <a:p>
            <a:pPr lvl="1"/>
            <a:r>
              <a:rPr lang="en-US" dirty="0"/>
              <a:t>aka lambda functions</a:t>
            </a:r>
          </a:p>
          <a:p>
            <a:r>
              <a:rPr lang="en-US" dirty="0"/>
              <a:t>Can optionally take parameters</a:t>
            </a:r>
          </a:p>
          <a:p>
            <a:pPr lvl="2"/>
            <a:r>
              <a:rPr lang="en-US" dirty="0"/>
              <a:t>Always return a value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070086-51E0-204D-80B8-60FF4CD53698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2571F3-D75A-6842-A68A-D6CC1CF36F68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D8AA1-EED1-C347-AFB9-3D7F8DE5065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AC19A0-A908-734A-AA7F-8786CFE143B5}"/>
              </a:ext>
            </a:extLst>
          </p:cNvPr>
          <p:cNvSpPr txBox="1"/>
          <p:nvPr/>
        </p:nvSpPr>
        <p:spPr>
          <a:xfrm>
            <a:off x="992560" y="2125060"/>
            <a:ext cx="372725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lambda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arguments: expression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9D93B3-1E10-EF41-AEE1-8C51DBAAB5C2}"/>
              </a:ext>
            </a:extLst>
          </p:cNvPr>
          <p:cNvSpPr txBox="1"/>
          <p:nvPr/>
        </p:nvSpPr>
        <p:spPr>
          <a:xfrm>
            <a:off x="1589189" y="4261438"/>
            <a:ext cx="4032448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func0 =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lambda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print('no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args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func1 =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lambda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x: x * x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func2 =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lambda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x, y: x * y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func3 =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lambda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x, y, z: x + y + z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D8E7FD-391C-554A-806E-1ABA9EC7F33A}"/>
              </a:ext>
            </a:extLst>
          </p:cNvPr>
          <p:cNvSpPr txBox="1"/>
          <p:nvPr/>
        </p:nvSpPr>
        <p:spPr>
          <a:xfrm>
            <a:off x="3949941" y="5577721"/>
            <a:ext cx="2598979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func0()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print(func1(4))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print(func2(3, 4))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print(func3(2, 3, 4))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825496-E910-C849-8C99-CD88DE3D4A4D}"/>
              </a:ext>
            </a:extLst>
          </p:cNvPr>
          <p:cNvSpPr txBox="1"/>
          <p:nvPr/>
        </p:nvSpPr>
        <p:spPr>
          <a:xfrm>
            <a:off x="6178217" y="5247752"/>
            <a:ext cx="1074617" cy="95410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no </a:t>
            </a:r>
            <a:r>
              <a:rPr lang="en-GB" sz="1400" dirty="0" err="1">
                <a:solidFill>
                  <a:schemeClr val="tx1"/>
                </a:solidFill>
              </a:rPr>
              <a:t>args</a:t>
            </a:r>
            <a:endParaRPr lang="en-GB" sz="1400" dirty="0">
              <a:solidFill>
                <a:schemeClr val="tx1"/>
              </a:solidFill>
            </a:endParaRPr>
          </a:p>
          <a:p>
            <a:r>
              <a:rPr lang="en-GB" sz="1400" dirty="0">
                <a:solidFill>
                  <a:schemeClr val="tx1"/>
                </a:solidFill>
              </a:rPr>
              <a:t>16</a:t>
            </a:r>
          </a:p>
          <a:p>
            <a:r>
              <a:rPr lang="en-GB" sz="1400" dirty="0">
                <a:solidFill>
                  <a:schemeClr val="tx1"/>
                </a:solidFill>
              </a:rPr>
              <a:t>12</a:t>
            </a:r>
          </a:p>
          <a:p>
            <a:r>
              <a:rPr lang="en-GB" sz="1400" dirty="0">
                <a:solidFill>
                  <a:schemeClr val="tx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356042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E0FD4-E66B-BD49-A991-3742D9C6F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Functions and Containers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F34F7-925D-F347-8888-25E18F1D9A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600200"/>
            <a:ext cx="9138220" cy="4529138"/>
          </a:xfrm>
        </p:spPr>
        <p:txBody>
          <a:bodyPr/>
          <a:lstStyle/>
          <a:p>
            <a:r>
              <a:rPr lang="en-GB" sz="2400" dirty="0"/>
              <a:t>Functional programming style operations available on containers aka </a:t>
            </a:r>
            <a:r>
              <a:rPr lang="en-GB" sz="2400" i="1" dirty="0"/>
              <a:t>Higher Order Functions</a:t>
            </a:r>
          </a:p>
          <a:p>
            <a:pPr lvl="2"/>
            <a:endParaRPr lang="en-GB" sz="1600" dirty="0"/>
          </a:p>
          <a:p>
            <a:r>
              <a:rPr lang="en-GB" sz="2400" dirty="0">
                <a:latin typeface="Courier" pitchFamily="2" charset="0"/>
              </a:rPr>
              <a:t>filter() </a:t>
            </a:r>
            <a:r>
              <a:rPr lang="en-GB" sz="2400" dirty="0"/>
              <a:t>filters out elements from a collection</a:t>
            </a:r>
          </a:p>
          <a:p>
            <a:pPr lvl="1"/>
            <a:r>
              <a:rPr lang="en-GB" sz="2000" dirty="0"/>
              <a:t>returned iterable is the same size or smaller than original collection</a:t>
            </a:r>
          </a:p>
          <a:p>
            <a:pPr lvl="2"/>
            <a:endParaRPr lang="en-GB" sz="1600" dirty="0"/>
          </a:p>
          <a:p>
            <a:r>
              <a:rPr lang="en-GB" sz="2400" dirty="0">
                <a:latin typeface="Courier" pitchFamily="2" charset="0"/>
              </a:rPr>
              <a:t>map() </a:t>
            </a:r>
            <a:r>
              <a:rPr lang="en-GB" sz="2400" dirty="0"/>
              <a:t>applies a function to all elements in a collection</a:t>
            </a:r>
          </a:p>
          <a:p>
            <a:pPr lvl="1"/>
            <a:r>
              <a:rPr lang="en-GB" sz="2000" dirty="0"/>
              <a:t>return iterable is always same size as original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D67991-9AB2-2F40-9FF8-1988E163DA91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E93803-5020-594B-A410-94502CFACBE3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40EA4-2B64-0047-A28B-ED85EF6F3C1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5011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33AC8-A2B7-1240-B056-DE24D07BB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Functions and Containers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9D8DB1-7D0A-5E42-9923-78C6276A9A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Using filter()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8A7807-4007-B44D-A731-10CEB7020DAA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52991-EA71-714C-B737-7598201E98BC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6EF42F-FA8F-1E49-B962-BB09155B7AE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A4AE9F-F7C6-0843-8CB0-441D69B91392}"/>
              </a:ext>
            </a:extLst>
          </p:cNvPr>
          <p:cNvSpPr txBox="1"/>
          <p:nvPr/>
        </p:nvSpPr>
        <p:spPr>
          <a:xfrm>
            <a:off x="2072680" y="2262179"/>
            <a:ext cx="5256584" cy="34163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data = [1, 3, 5, 2, 7, 4, 10]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'data:'</a:t>
            </a:r>
            <a:r>
              <a:rPr lang="en-GB" dirty="0">
                <a:solidFill>
                  <a:schemeClr val="tx1"/>
                </a:solidFill>
              </a:rPr>
              <a:t>, data)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i="1" dirty="0">
                <a:solidFill>
                  <a:schemeClr val="tx1"/>
                </a:solidFill>
              </a:rPr>
              <a:t># Filter for even numbers using a lambda function</a:t>
            </a:r>
            <a:br>
              <a:rPr lang="en-GB" i="1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d1 = list(</a:t>
            </a:r>
            <a:r>
              <a:rPr lang="en-GB" b="1" dirty="0">
                <a:solidFill>
                  <a:srgbClr val="0000FF"/>
                </a:solidFill>
              </a:rPr>
              <a:t>filter</a:t>
            </a:r>
            <a:r>
              <a:rPr lang="en-GB" dirty="0">
                <a:solidFill>
                  <a:schemeClr val="tx1"/>
                </a:solidFill>
              </a:rPr>
              <a:t>(</a:t>
            </a:r>
            <a:r>
              <a:rPr lang="en-GB" b="1" dirty="0">
                <a:solidFill>
                  <a:schemeClr val="tx1"/>
                </a:solidFill>
              </a:rPr>
              <a:t>lambda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i</a:t>
            </a:r>
            <a:r>
              <a:rPr lang="en-GB" dirty="0">
                <a:solidFill>
                  <a:schemeClr val="tx1"/>
                </a:solidFill>
              </a:rPr>
              <a:t>: </a:t>
            </a:r>
            <a:r>
              <a:rPr lang="en-GB" dirty="0" err="1">
                <a:solidFill>
                  <a:schemeClr val="tx1"/>
                </a:solidFill>
              </a:rPr>
              <a:t>i</a:t>
            </a:r>
            <a:r>
              <a:rPr lang="en-GB" dirty="0">
                <a:solidFill>
                  <a:schemeClr val="tx1"/>
                </a:solidFill>
              </a:rPr>
              <a:t> % 2 == 0, data))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 err="1">
                <a:solidFill>
                  <a:schemeClr val="tx1"/>
                </a:solidFill>
              </a:rPr>
              <a:t>f'filtered</a:t>
            </a:r>
            <a:r>
              <a:rPr lang="en-GB" b="1" dirty="0">
                <a:solidFill>
                  <a:schemeClr val="tx1"/>
                </a:solidFill>
              </a:rPr>
              <a:t> d1: </a:t>
            </a:r>
            <a:r>
              <a:rPr lang="en-GB" dirty="0">
                <a:solidFill>
                  <a:schemeClr val="tx1"/>
                </a:solidFill>
              </a:rPr>
              <a:t>{d1}</a:t>
            </a:r>
            <a:r>
              <a:rPr lang="en-GB" b="1" dirty="0">
                <a:solidFill>
                  <a:schemeClr val="tx1"/>
                </a:solidFill>
              </a:rPr>
              <a:t>'</a:t>
            </a:r>
            <a:r>
              <a:rPr lang="en-GB" dirty="0">
                <a:solidFill>
                  <a:schemeClr val="tx1"/>
                </a:solidFill>
              </a:rPr>
              <a:t>)</a:t>
            </a: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>
                <a:solidFill>
                  <a:schemeClr val="tx1"/>
                </a:solidFill>
              </a:rPr>
              <a:t>def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is_even</a:t>
            </a:r>
            <a:r>
              <a:rPr lang="en-GB" dirty="0">
                <a:solidFill>
                  <a:schemeClr val="tx1"/>
                </a:solidFill>
              </a:rPr>
              <a:t>(</a:t>
            </a:r>
            <a:r>
              <a:rPr lang="en-GB" dirty="0" err="1">
                <a:solidFill>
                  <a:schemeClr val="tx1"/>
                </a:solidFill>
              </a:rPr>
              <a:t>i</a:t>
            </a:r>
            <a:r>
              <a:rPr lang="en-GB" dirty="0">
                <a:solidFill>
                  <a:schemeClr val="tx1"/>
                </a:solidFill>
              </a:rPr>
              <a:t>):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b="1" dirty="0">
                <a:solidFill>
                  <a:schemeClr val="tx1"/>
                </a:solidFill>
              </a:rPr>
              <a:t>return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i</a:t>
            </a:r>
            <a:r>
              <a:rPr lang="en-GB" dirty="0">
                <a:solidFill>
                  <a:schemeClr val="tx1"/>
                </a:solidFill>
              </a:rPr>
              <a:t> % 2 == 0</a:t>
            </a: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/>
                </a:solidFill>
              </a:rPr>
              <a:t>d2 = list(</a:t>
            </a:r>
            <a:r>
              <a:rPr lang="en-GB" b="1" dirty="0">
                <a:solidFill>
                  <a:srgbClr val="0000FF"/>
                </a:solidFill>
              </a:rPr>
              <a:t>filter</a:t>
            </a:r>
            <a:r>
              <a:rPr lang="en-GB" dirty="0">
                <a:solidFill>
                  <a:schemeClr val="tx1"/>
                </a:solidFill>
              </a:rPr>
              <a:t>(</a:t>
            </a:r>
            <a:r>
              <a:rPr lang="en-GB" dirty="0" err="1">
                <a:solidFill>
                  <a:schemeClr val="tx1"/>
                </a:solidFill>
              </a:rPr>
              <a:t>is_even</a:t>
            </a:r>
            <a:r>
              <a:rPr lang="en-GB" dirty="0">
                <a:solidFill>
                  <a:schemeClr val="tx1"/>
                </a:solidFill>
              </a:rPr>
              <a:t>, data))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 err="1">
                <a:solidFill>
                  <a:schemeClr val="tx1"/>
                </a:solidFill>
              </a:rPr>
              <a:t>f'filtered</a:t>
            </a:r>
            <a:r>
              <a:rPr lang="en-GB" b="1" dirty="0">
                <a:solidFill>
                  <a:schemeClr val="tx1"/>
                </a:solidFill>
              </a:rPr>
              <a:t> d2: </a:t>
            </a:r>
            <a:r>
              <a:rPr lang="en-GB" dirty="0">
                <a:solidFill>
                  <a:schemeClr val="tx1"/>
                </a:solidFill>
              </a:rPr>
              <a:t>{d2}</a:t>
            </a:r>
            <a:r>
              <a:rPr lang="en-GB" b="1" dirty="0">
                <a:solidFill>
                  <a:schemeClr val="tx1"/>
                </a:solidFill>
              </a:rPr>
              <a:t>'</a:t>
            </a:r>
            <a:r>
              <a:rPr lang="en-GB" dirty="0">
                <a:solidFill>
                  <a:schemeClr val="tx1"/>
                </a:solidFill>
              </a:rPr>
              <a:t>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72FF6B-2C81-DC44-87EB-06E66403E2D1}"/>
              </a:ext>
            </a:extLst>
          </p:cNvPr>
          <p:cNvSpPr txBox="1"/>
          <p:nvPr/>
        </p:nvSpPr>
        <p:spPr>
          <a:xfrm>
            <a:off x="7214568" y="5583318"/>
            <a:ext cx="2232249" cy="73866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data: [1, 3, 5, 2, 7, 4, 10]</a:t>
            </a:r>
          </a:p>
          <a:p>
            <a:r>
              <a:rPr lang="en-GB" sz="1400" dirty="0">
                <a:solidFill>
                  <a:schemeClr val="tx1"/>
                </a:solidFill>
              </a:rPr>
              <a:t>filtered d1: [2, 4, 10]</a:t>
            </a:r>
          </a:p>
          <a:p>
            <a:r>
              <a:rPr lang="en-GB" sz="1400" dirty="0">
                <a:solidFill>
                  <a:schemeClr val="tx1"/>
                </a:solidFill>
              </a:rPr>
              <a:t>filtered d2: [2, 4, 10]</a:t>
            </a:r>
          </a:p>
        </p:txBody>
      </p:sp>
    </p:spTree>
    <p:extLst>
      <p:ext uri="{BB962C8B-B14F-4D97-AF65-F5344CB8AC3E}">
        <p14:creationId xmlns:p14="http://schemas.microsoft.com/office/powerpoint/2010/main" val="29402956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33AC8-A2B7-1240-B056-DE24D07BB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Functions and Containers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9D8DB1-7D0A-5E42-9923-78C6276A9A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Using map()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8A7807-4007-B44D-A731-10CEB7020DAA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52991-EA71-714C-B737-7598201E98BC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6EF42F-FA8F-1E49-B962-BB09155B7AE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A4AE9F-F7C6-0843-8CB0-441D69B91392}"/>
              </a:ext>
            </a:extLst>
          </p:cNvPr>
          <p:cNvSpPr txBox="1"/>
          <p:nvPr/>
        </p:nvSpPr>
        <p:spPr>
          <a:xfrm>
            <a:off x="1280592" y="2277309"/>
            <a:ext cx="6696744" cy="424731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data = [1, 3, 5, 2, 7, 4, 10]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'data:'</a:t>
            </a:r>
            <a:r>
              <a:rPr lang="en-GB" dirty="0">
                <a:solidFill>
                  <a:schemeClr val="tx1"/>
                </a:solidFill>
              </a:rPr>
              <a:t>, data)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i="1" dirty="0">
                <a:solidFill>
                  <a:schemeClr val="tx1"/>
                </a:solidFill>
              </a:rPr>
              <a:t># Apply the lambda function to each element in the list</a:t>
            </a:r>
            <a:br>
              <a:rPr lang="en-GB" i="1" dirty="0">
                <a:solidFill>
                  <a:schemeClr val="tx1"/>
                </a:solidFill>
              </a:rPr>
            </a:br>
            <a:r>
              <a:rPr lang="en-GB" i="1" dirty="0">
                <a:solidFill>
                  <a:schemeClr val="tx1"/>
                </a:solidFill>
              </a:rPr>
              <a:t># using the map function</a:t>
            </a:r>
            <a:br>
              <a:rPr lang="en-GB" i="1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d1 = list(</a:t>
            </a:r>
            <a:r>
              <a:rPr lang="en-GB" b="1" dirty="0">
                <a:solidFill>
                  <a:srgbClr val="0000FF"/>
                </a:solidFill>
              </a:rPr>
              <a:t>map</a:t>
            </a:r>
            <a:r>
              <a:rPr lang="en-GB" dirty="0">
                <a:solidFill>
                  <a:schemeClr val="tx1"/>
                </a:solidFill>
              </a:rPr>
              <a:t>(</a:t>
            </a:r>
            <a:r>
              <a:rPr lang="en-GB" b="1" dirty="0">
                <a:solidFill>
                  <a:schemeClr val="tx1"/>
                </a:solidFill>
              </a:rPr>
              <a:t>lambda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i</a:t>
            </a:r>
            <a:r>
              <a:rPr lang="en-GB" dirty="0">
                <a:solidFill>
                  <a:schemeClr val="tx1"/>
                </a:solidFill>
              </a:rPr>
              <a:t>: </a:t>
            </a:r>
            <a:r>
              <a:rPr lang="en-GB" dirty="0" err="1">
                <a:solidFill>
                  <a:schemeClr val="tx1"/>
                </a:solidFill>
              </a:rPr>
              <a:t>i</a:t>
            </a:r>
            <a:r>
              <a:rPr lang="en-GB" dirty="0">
                <a:solidFill>
                  <a:schemeClr val="tx1"/>
                </a:solidFill>
              </a:rPr>
              <a:t> + 1, data))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'd1'</a:t>
            </a:r>
            <a:r>
              <a:rPr lang="en-GB" dirty="0">
                <a:solidFill>
                  <a:schemeClr val="tx1"/>
                </a:solidFill>
              </a:rPr>
              <a:t>, d1)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b="1" dirty="0">
                <a:solidFill>
                  <a:schemeClr val="tx1"/>
                </a:solidFill>
              </a:rPr>
              <a:t>def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add_one</a:t>
            </a:r>
            <a:r>
              <a:rPr lang="en-GB" dirty="0">
                <a:solidFill>
                  <a:schemeClr val="tx1"/>
                </a:solidFill>
              </a:rPr>
              <a:t>(</a:t>
            </a:r>
            <a:r>
              <a:rPr lang="en-GB" dirty="0" err="1">
                <a:solidFill>
                  <a:schemeClr val="tx1"/>
                </a:solidFill>
              </a:rPr>
              <a:t>i</a:t>
            </a:r>
            <a:r>
              <a:rPr lang="en-GB" dirty="0">
                <a:solidFill>
                  <a:schemeClr val="tx1"/>
                </a:solidFill>
              </a:rPr>
              <a:t>):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b="1" dirty="0">
                <a:solidFill>
                  <a:schemeClr val="tx1"/>
                </a:solidFill>
              </a:rPr>
              <a:t>return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i</a:t>
            </a:r>
            <a:r>
              <a:rPr lang="en-GB" dirty="0">
                <a:solidFill>
                  <a:schemeClr val="tx1"/>
                </a:solidFill>
              </a:rPr>
              <a:t> + 1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i="1" dirty="0">
                <a:solidFill>
                  <a:schemeClr val="tx1"/>
                </a:solidFill>
              </a:rPr>
              <a:t># Apply the </a:t>
            </a:r>
            <a:r>
              <a:rPr lang="en-GB" i="1" dirty="0" err="1">
                <a:solidFill>
                  <a:schemeClr val="tx1"/>
                </a:solidFill>
              </a:rPr>
              <a:t>add_one</a:t>
            </a:r>
            <a:r>
              <a:rPr lang="en-GB" i="1" dirty="0">
                <a:solidFill>
                  <a:schemeClr val="tx1"/>
                </a:solidFill>
              </a:rPr>
              <a:t> function to each element in the</a:t>
            </a:r>
            <a:br>
              <a:rPr lang="en-GB" i="1" dirty="0">
                <a:solidFill>
                  <a:schemeClr val="tx1"/>
                </a:solidFill>
              </a:rPr>
            </a:br>
            <a:r>
              <a:rPr lang="en-GB" i="1" dirty="0">
                <a:solidFill>
                  <a:schemeClr val="tx1"/>
                </a:solidFill>
              </a:rPr>
              <a:t># list using the map function</a:t>
            </a:r>
            <a:br>
              <a:rPr lang="en-GB" i="1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d2 = list(</a:t>
            </a:r>
            <a:r>
              <a:rPr lang="en-GB" b="1" dirty="0">
                <a:solidFill>
                  <a:srgbClr val="0000FF"/>
                </a:solidFill>
              </a:rPr>
              <a:t>map</a:t>
            </a:r>
            <a:r>
              <a:rPr lang="en-GB" dirty="0">
                <a:solidFill>
                  <a:schemeClr val="tx1"/>
                </a:solidFill>
              </a:rPr>
              <a:t>(</a:t>
            </a:r>
            <a:r>
              <a:rPr lang="en-GB" dirty="0" err="1">
                <a:solidFill>
                  <a:schemeClr val="tx1"/>
                </a:solidFill>
              </a:rPr>
              <a:t>add_one</a:t>
            </a:r>
            <a:r>
              <a:rPr lang="en-GB" dirty="0">
                <a:solidFill>
                  <a:schemeClr val="tx1"/>
                </a:solidFill>
              </a:rPr>
              <a:t>, data))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'd2:'</a:t>
            </a:r>
            <a:r>
              <a:rPr lang="en-GB" dirty="0">
                <a:solidFill>
                  <a:schemeClr val="tx1"/>
                </a:solidFill>
              </a:rPr>
              <a:t>, d2)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FB9E93-87C4-0F41-87D6-D7833F5E523D}"/>
              </a:ext>
            </a:extLst>
          </p:cNvPr>
          <p:cNvSpPr txBox="1"/>
          <p:nvPr/>
        </p:nvSpPr>
        <p:spPr>
          <a:xfrm>
            <a:off x="7214568" y="5583318"/>
            <a:ext cx="2232249" cy="73866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data: [1, 3, 5, 2, 7, 4, 10]</a:t>
            </a:r>
          </a:p>
          <a:p>
            <a:r>
              <a:rPr lang="en-GB" sz="1400" dirty="0">
                <a:solidFill>
                  <a:schemeClr val="tx1"/>
                </a:solidFill>
              </a:rPr>
              <a:t>d1 [2, 4, 6, 3, 8, 5, 11]</a:t>
            </a:r>
          </a:p>
          <a:p>
            <a:r>
              <a:rPr lang="en-GB" sz="1400" dirty="0">
                <a:solidFill>
                  <a:schemeClr val="tx1"/>
                </a:solidFill>
              </a:rPr>
              <a:t>d2: [2, 4, 6, 3, 8, 5, 11]</a:t>
            </a:r>
          </a:p>
        </p:txBody>
      </p:sp>
    </p:spTree>
    <p:extLst>
      <p:ext uri="{BB962C8B-B14F-4D97-AF65-F5344CB8AC3E}">
        <p14:creationId xmlns:p14="http://schemas.microsoft.com/office/powerpoint/2010/main" val="28990007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F45A7-933A-1346-A7BB-7AE72B5F2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Functions and Containers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1B7FBE-9CD0-F541-B9FA-1B6B1AFEB8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Can </a:t>
            </a:r>
            <a:r>
              <a:rPr lang="en-GB" i="1" dirty="0"/>
              <a:t>nest</a:t>
            </a:r>
            <a:r>
              <a:rPr lang="en-GB" dirty="0"/>
              <a:t> operations </a:t>
            </a:r>
          </a:p>
          <a:p>
            <a:pPr lvl="1"/>
            <a:r>
              <a:rPr lang="en-GB" dirty="0"/>
              <a:t>apply </a:t>
            </a:r>
            <a:r>
              <a:rPr lang="en-GB" dirty="0">
                <a:latin typeface="Courier" pitchFamily="2" charset="0"/>
              </a:rPr>
              <a:t>filter</a:t>
            </a:r>
            <a:r>
              <a:rPr lang="en-GB" dirty="0"/>
              <a:t> to initial data to find even numbers</a:t>
            </a:r>
          </a:p>
          <a:p>
            <a:pPr lvl="1"/>
            <a:r>
              <a:rPr lang="en-GB" dirty="0"/>
              <a:t>use </a:t>
            </a:r>
            <a:r>
              <a:rPr lang="en-GB" dirty="0">
                <a:latin typeface="Courier" pitchFamily="2" charset="0"/>
              </a:rPr>
              <a:t>map</a:t>
            </a:r>
            <a:r>
              <a:rPr lang="en-GB" dirty="0"/>
              <a:t> to add 10 to iterable returned from filter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4C6D46-5168-784E-B486-EAED2B6C08C7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BA0789-101F-5E42-B7F5-5CF8FE891EFB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D3060-8F30-B14C-9BDF-52111020A7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9EBA02-476A-6243-A629-97FDBF3ED504}"/>
              </a:ext>
            </a:extLst>
          </p:cNvPr>
          <p:cNvSpPr txBox="1"/>
          <p:nvPr/>
        </p:nvSpPr>
        <p:spPr>
          <a:xfrm>
            <a:off x="632520" y="3520486"/>
            <a:ext cx="6696744" cy="25853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data = [1, 3, 5, 2, 7, 4, 10]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'data:'</a:t>
            </a:r>
            <a:r>
              <a:rPr lang="en-GB" dirty="0">
                <a:solidFill>
                  <a:schemeClr val="tx1"/>
                </a:solidFill>
              </a:rPr>
              <a:t>, data)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def </a:t>
            </a:r>
            <a:r>
              <a:rPr lang="en-GB" dirty="0" err="1">
                <a:solidFill>
                  <a:schemeClr val="tx1"/>
                </a:solidFill>
              </a:rPr>
              <a:t>is_even</a:t>
            </a:r>
            <a:r>
              <a:rPr lang="en-GB" dirty="0">
                <a:solidFill>
                  <a:schemeClr val="tx1"/>
                </a:solidFill>
              </a:rPr>
              <a:t>(</a:t>
            </a:r>
            <a:r>
              <a:rPr lang="en-GB" dirty="0" err="1">
                <a:solidFill>
                  <a:schemeClr val="tx1"/>
                </a:solidFill>
              </a:rPr>
              <a:t>i</a:t>
            </a:r>
            <a:r>
              <a:rPr lang="en-GB" dirty="0">
                <a:solidFill>
                  <a:schemeClr val="tx1"/>
                </a:solidFill>
              </a:rPr>
              <a:t>):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return </a:t>
            </a:r>
            <a:r>
              <a:rPr lang="en-GB" dirty="0" err="1">
                <a:solidFill>
                  <a:schemeClr val="tx1"/>
                </a:solidFill>
              </a:rPr>
              <a:t>i</a:t>
            </a:r>
            <a:r>
              <a:rPr lang="en-GB" dirty="0">
                <a:solidFill>
                  <a:schemeClr val="tx1"/>
                </a:solidFill>
              </a:rPr>
              <a:t> % 2 == 0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i="1" dirty="0">
                <a:solidFill>
                  <a:schemeClr val="tx1"/>
                </a:solidFill>
              </a:rPr>
              <a:t># Filter for even numbers and use map to add 10</a:t>
            </a:r>
            <a:br>
              <a:rPr lang="en-GB" i="1" dirty="0">
                <a:solidFill>
                  <a:schemeClr val="tx1"/>
                </a:solidFill>
              </a:rPr>
            </a:br>
            <a:r>
              <a:rPr lang="en-GB" dirty="0" err="1">
                <a:solidFill>
                  <a:schemeClr val="tx1"/>
                </a:solidFill>
              </a:rPr>
              <a:t>new_data</a:t>
            </a:r>
            <a:r>
              <a:rPr lang="en-GB" dirty="0">
                <a:solidFill>
                  <a:schemeClr val="tx1"/>
                </a:solidFill>
              </a:rPr>
              <a:t> = </a:t>
            </a:r>
            <a:r>
              <a:rPr lang="en-GB" dirty="0">
                <a:solidFill>
                  <a:srgbClr val="0000FF"/>
                </a:solidFill>
              </a:rPr>
              <a:t>list(</a:t>
            </a:r>
            <a:r>
              <a:rPr lang="en-GB" b="1" dirty="0">
                <a:solidFill>
                  <a:srgbClr val="0000FF"/>
                </a:solidFill>
              </a:rPr>
              <a:t>map</a:t>
            </a:r>
            <a:r>
              <a:rPr lang="en-GB" dirty="0">
                <a:solidFill>
                  <a:srgbClr val="0000FF"/>
                </a:solidFill>
              </a:rPr>
              <a:t>(lambda </a:t>
            </a:r>
            <a:r>
              <a:rPr lang="en-GB" dirty="0" err="1">
                <a:solidFill>
                  <a:srgbClr val="0000FF"/>
                </a:solidFill>
              </a:rPr>
              <a:t>i</a:t>
            </a:r>
            <a:r>
              <a:rPr lang="en-GB" dirty="0">
                <a:solidFill>
                  <a:srgbClr val="0000FF"/>
                </a:solidFill>
              </a:rPr>
              <a:t>: </a:t>
            </a:r>
            <a:r>
              <a:rPr lang="en-GB" dirty="0" err="1">
                <a:solidFill>
                  <a:srgbClr val="0000FF"/>
                </a:solidFill>
              </a:rPr>
              <a:t>i</a:t>
            </a:r>
            <a:r>
              <a:rPr lang="en-GB" dirty="0">
                <a:solidFill>
                  <a:srgbClr val="0000FF"/>
                </a:solidFill>
              </a:rPr>
              <a:t> + 10, </a:t>
            </a:r>
            <a:r>
              <a:rPr lang="en-GB" b="1" dirty="0">
                <a:solidFill>
                  <a:srgbClr val="0000FF"/>
                </a:solidFill>
              </a:rPr>
              <a:t>filter</a:t>
            </a:r>
            <a:r>
              <a:rPr lang="en-GB" dirty="0">
                <a:solidFill>
                  <a:srgbClr val="0000FF"/>
                </a:solidFill>
              </a:rPr>
              <a:t>(</a:t>
            </a:r>
            <a:r>
              <a:rPr lang="en-GB" dirty="0" err="1">
                <a:solidFill>
                  <a:srgbClr val="0000FF"/>
                </a:solidFill>
              </a:rPr>
              <a:t>is_even</a:t>
            </a:r>
            <a:r>
              <a:rPr lang="en-GB" dirty="0">
                <a:solidFill>
                  <a:srgbClr val="0000FF"/>
                </a:solidFill>
              </a:rPr>
              <a:t>, data)))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'</a:t>
            </a:r>
            <a:r>
              <a:rPr lang="en-GB" b="1" dirty="0" err="1">
                <a:solidFill>
                  <a:schemeClr val="tx1"/>
                </a:solidFill>
              </a:rPr>
              <a:t>new_data</a:t>
            </a:r>
            <a:r>
              <a:rPr lang="en-GB" b="1" dirty="0">
                <a:solidFill>
                  <a:schemeClr val="tx1"/>
                </a:solidFill>
              </a:rPr>
              <a:t>:'</a:t>
            </a:r>
            <a:r>
              <a:rPr lang="en-GB" dirty="0">
                <a:solidFill>
                  <a:schemeClr val="tx1"/>
                </a:solidFill>
              </a:rPr>
              <a:t>, </a:t>
            </a:r>
            <a:r>
              <a:rPr lang="en-GB" dirty="0" err="1">
                <a:solidFill>
                  <a:schemeClr val="tx1"/>
                </a:solidFill>
              </a:rPr>
              <a:t>new_data</a:t>
            </a:r>
            <a:r>
              <a:rPr lang="en-GB" dirty="0">
                <a:solidFill>
                  <a:schemeClr val="tx1"/>
                </a:solidFill>
              </a:rPr>
              <a:t>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A48BB9-EF00-634A-81EF-AE56D54944D7}"/>
              </a:ext>
            </a:extLst>
          </p:cNvPr>
          <p:cNvSpPr txBox="1"/>
          <p:nvPr/>
        </p:nvSpPr>
        <p:spPr>
          <a:xfrm>
            <a:off x="6969224" y="5841563"/>
            <a:ext cx="2191622" cy="52322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data: [1, 3, 5, 2, 7, 4, 10]</a:t>
            </a:r>
          </a:p>
          <a:p>
            <a:r>
              <a:rPr lang="en-GB" sz="1400" dirty="0" err="1">
                <a:solidFill>
                  <a:schemeClr val="tx1"/>
                </a:solidFill>
              </a:rPr>
              <a:t>new_data</a:t>
            </a:r>
            <a:r>
              <a:rPr lang="en-GB" sz="1400" dirty="0">
                <a:solidFill>
                  <a:schemeClr val="tx1"/>
                </a:solidFill>
              </a:rPr>
              <a:t>: [12, 14, 20]</a:t>
            </a:r>
          </a:p>
        </p:txBody>
      </p:sp>
    </p:spTree>
    <p:extLst>
      <p:ext uri="{BB962C8B-B14F-4D97-AF65-F5344CB8AC3E}">
        <p14:creationId xmlns:p14="http://schemas.microsoft.com/office/powerpoint/2010/main" val="8654303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B3C92-1433-B0D9-FC66-9587A4DA1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Custom Sorting using </a:t>
            </a:r>
            <a:r>
              <a:rPr lang="en-GB" dirty="0" err="1"/>
              <a:t>HoFs</a:t>
            </a:r>
            <a:r>
              <a:rPr lang="en-GB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1DB-17D9-6D43-B6F1-37319E77D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916" y="1381254"/>
            <a:ext cx="9282236" cy="4529138"/>
          </a:xfrm>
        </p:spPr>
        <p:txBody>
          <a:bodyPr/>
          <a:lstStyle/>
          <a:p>
            <a:r>
              <a:rPr lang="en-GB" sz="2400" dirty="0"/>
              <a:t>There are two ways that you can sort a list</a:t>
            </a:r>
          </a:p>
          <a:p>
            <a:r>
              <a:rPr lang="en-GB" sz="2400" dirty="0"/>
              <a:t>Using the sort method</a:t>
            </a:r>
          </a:p>
          <a:p>
            <a:pPr lvl="1"/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alist.sort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() </a:t>
            </a:r>
            <a:r>
              <a:rPr lang="en-GB" sz="2000" dirty="0"/>
              <a:t>- Which sorts the current list</a:t>
            </a:r>
          </a:p>
          <a:p>
            <a:r>
              <a:rPr lang="en-GB" sz="2400" dirty="0"/>
              <a:t>Using the sorted function</a:t>
            </a:r>
          </a:p>
          <a:p>
            <a:pPr lvl="1"/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sorted(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alist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r>
              <a:rPr lang="en-GB" sz="2000" dirty="0"/>
              <a:t>- Which returns a new sorted list</a:t>
            </a:r>
          </a:p>
          <a:p>
            <a:r>
              <a:rPr lang="en-GB" sz="2400" dirty="0"/>
              <a:t>Both can sort in ascending (default) or descending order</a:t>
            </a:r>
          </a:p>
          <a:p>
            <a:pPr lvl="1"/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sorted(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alist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reverse=True)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alist.sort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(reverse=true)</a:t>
            </a:r>
          </a:p>
          <a:p>
            <a:r>
              <a:rPr lang="en-GB" sz="2400" dirty="0"/>
              <a:t>Both can take a key which can be a function/lambda </a:t>
            </a:r>
          </a:p>
          <a:p>
            <a:pPr lvl="1"/>
            <a:r>
              <a:rPr lang="en-GB" sz="2000" dirty="0"/>
              <a:t>Used to determine how to determine value to sort on</a:t>
            </a:r>
          </a:p>
          <a:p>
            <a:pPr lvl="1"/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sorted(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alist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, key=</a:t>
            </a:r>
            <a:r>
              <a:rPr lang="en-GB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lambda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 x: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len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(x))</a:t>
            </a:r>
          </a:p>
          <a:p>
            <a:pPr lvl="1"/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alist.sort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(key=</a:t>
            </a:r>
            <a:r>
              <a:rPr lang="en-GB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lambda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 x: </a:t>
            </a:r>
            <a:r>
              <a:rPr lang="en-GB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len</a:t>
            </a:r>
            <a:r>
              <a:rPr lang="en-GB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(x))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D3D432-9F90-53BB-9ADF-887B27BBA87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3C3CB-824A-8A13-2159-EF4BAD938E78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95AF86-9053-24B5-A54E-74960859BE3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  <p:pic>
        <p:nvPicPr>
          <p:cNvPr id="7" name="Picture 4" descr="Light bulb ideas - Free Stock Photo by Merelize on Stockvault.net">
            <a:extLst>
              <a:ext uri="{FF2B5EF4-FFF2-40B4-BE49-F238E27FC236}">
                <a16:creationId xmlns:a16="http://schemas.microsoft.com/office/drawing/2014/main" id="{ED9A5D59-8909-F2BE-BFFC-655C225A5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254" y="5740407"/>
            <a:ext cx="463075" cy="47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9540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0B83A-8240-6147-BB3C-4731E5B9A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0C306-97F1-C048-823F-56E72FB60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3900" dirty="0">
                <a:solidFill>
                  <a:srgbClr val="0000FF"/>
                </a:solidFill>
              </a:rPr>
              <a:t>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ACD4E9-76D0-6F4A-BAD8-FB63C10E5BE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AD678-DDAF-AB49-BFD8-6EA8C593E19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DA270-FC9E-3F42-AD7E-E626A828284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579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 for Session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98" y="1556791"/>
            <a:ext cx="8913681" cy="4388397"/>
          </a:xfrm>
        </p:spPr>
        <p:txBody>
          <a:bodyPr/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Function docstring and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reStructuredText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Arbitrary parameter lists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Positional and Keyword /named parameters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Local &amp; Global Variables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Modifying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Globals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and non local variables within a function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Anonymous / Lambda Functions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Functions and Containers </a:t>
            </a:r>
          </a:p>
          <a:p>
            <a:pPr lvl="1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Filter and map</a:t>
            </a:r>
          </a:p>
          <a:p>
            <a:pPr lvl="1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nesting filter and map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B97014-3A42-724C-A040-F8ECBEDE97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344" y="267460"/>
            <a:ext cx="1099840" cy="109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561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7312B-DAE6-A240-8246-872D3FD6E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 Docstring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EE091-B6C6-8346-A9D8-E7CA0BBE74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229" y="1416051"/>
            <a:ext cx="8913681" cy="4529138"/>
          </a:xfrm>
        </p:spPr>
        <p:txBody>
          <a:bodyPr/>
          <a:lstStyle/>
          <a:p>
            <a:r>
              <a:rPr lang="en-US" sz="2400" i="1" dirty="0"/>
              <a:t>Optional</a:t>
            </a:r>
            <a:r>
              <a:rPr lang="en-US" sz="2400" dirty="0"/>
              <a:t> docstring </a:t>
            </a:r>
          </a:p>
          <a:p>
            <a:pPr lvl="1"/>
            <a:r>
              <a:rPr lang="en-US" sz="2000" dirty="0"/>
              <a:t>documents purpose or parameters for function</a:t>
            </a:r>
          </a:p>
          <a:p>
            <a:pPr lvl="1"/>
            <a:r>
              <a:rPr lang="en-US" sz="2000" dirty="0"/>
              <a:t>heavily used for built-in functions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34E2D5-00C0-3745-802E-BFD0172D2B87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DF22C-6973-4B4A-8B30-8301D21A8294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ABA08-7BC9-8C42-9DD0-D69A155400E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878B0B-CE9D-164A-975C-682E58DF82A8}"/>
              </a:ext>
            </a:extLst>
          </p:cNvPr>
          <p:cNvSpPr txBox="1"/>
          <p:nvPr/>
        </p:nvSpPr>
        <p:spPr>
          <a:xfrm>
            <a:off x="1351740" y="2810248"/>
            <a:ext cx="5785396" cy="37856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get_integer_input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(message):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"""</a:t>
            </a:r>
          </a:p>
          <a:p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This function will display the message to the user</a:t>
            </a:r>
          </a:p>
          <a:p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and request that they input an integer.</a:t>
            </a:r>
          </a:p>
          <a:p>
            <a:endParaRPr lang="en-GB" sz="1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If the user enters something that is not a number</a:t>
            </a:r>
          </a:p>
          <a:p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then the input will be rejected</a:t>
            </a:r>
          </a:p>
          <a:p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and an error message will be displayed.</a:t>
            </a:r>
          </a:p>
          <a:p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The user will then be asked to try again."""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   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value_as_string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input(message)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while not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value_as_string.isnumeric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():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print(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'The input must be an integer'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value_as_string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input(message)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int(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value_as_string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D36E01-95DF-B740-B42B-D47DF77B4316}"/>
              </a:ext>
            </a:extLst>
          </p:cNvPr>
          <p:cNvSpPr txBox="1"/>
          <p:nvPr/>
        </p:nvSpPr>
        <p:spPr>
          <a:xfrm>
            <a:off x="5873518" y="5502649"/>
            <a:ext cx="3600400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get_integer_input.</a:t>
            </a:r>
            <a:r>
              <a:rPr lang="en-GB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__doc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25939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A27F9-E53A-3AA3-1595-3D9E37AF9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77814"/>
            <a:ext cx="9138220" cy="1138237"/>
          </a:xfrm>
        </p:spPr>
        <p:txBody>
          <a:bodyPr/>
          <a:lstStyle/>
          <a:p>
            <a:r>
              <a:rPr lang="en-GB" dirty="0"/>
              <a:t>Documenting code: </a:t>
            </a:r>
            <a:r>
              <a:rPr lang="en-GB" dirty="0" err="1"/>
              <a:t>reStructuredText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C72B23-1FC6-36D9-1AE0-8FF12D902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600200"/>
            <a:ext cx="9138220" cy="4529138"/>
          </a:xfrm>
        </p:spPr>
        <p:txBody>
          <a:bodyPr/>
          <a:lstStyle/>
          <a:p>
            <a:r>
              <a:rPr lang="en-GB" sz="2400" dirty="0"/>
              <a:t>Can use formatting within docstring</a:t>
            </a:r>
          </a:p>
          <a:p>
            <a:pPr lvl="1"/>
            <a:r>
              <a:rPr lang="en-GB" sz="2000" dirty="0"/>
              <a:t>several options available including </a:t>
            </a:r>
            <a:r>
              <a:rPr lang="en-GB" sz="2000" dirty="0" err="1"/>
              <a:t>reStructuredText</a:t>
            </a:r>
            <a:r>
              <a:rPr lang="en-GB" sz="2000" dirty="0"/>
              <a:t> (aka </a:t>
            </a:r>
            <a:r>
              <a:rPr lang="en-GB" sz="2000" dirty="0" err="1"/>
              <a:t>reST</a:t>
            </a:r>
            <a:r>
              <a:rPr lang="en-GB" sz="2000" dirty="0"/>
              <a:t>)</a:t>
            </a:r>
          </a:p>
          <a:p>
            <a:pPr lvl="1"/>
            <a:r>
              <a:rPr lang="en-GB" sz="2000" dirty="0"/>
              <a:t>recommended approach by </a:t>
            </a:r>
            <a:r>
              <a:rPr lang="en-GB" sz="2000" dirty="0" err="1"/>
              <a:t>python.org</a:t>
            </a:r>
            <a:endParaRPr lang="en-GB" sz="2000" dirty="0"/>
          </a:p>
          <a:p>
            <a:pPr lvl="1"/>
            <a:r>
              <a:rPr lang="en-GB" sz="2000" dirty="0"/>
              <a:t>aims to be a simple markup language for docstrings</a:t>
            </a:r>
          </a:p>
          <a:p>
            <a:r>
              <a:rPr lang="en-GB" sz="2400" dirty="0"/>
              <a:t>Used with functions, classes, methods, modules etc.</a:t>
            </a:r>
          </a:p>
          <a:p>
            <a:pPr lvl="1"/>
            <a:r>
              <a:rPr lang="en-GB" sz="2000" dirty="0"/>
              <a:t>E.g. provide info on parameters for functions</a:t>
            </a:r>
          </a:p>
          <a:p>
            <a:pPr lvl="1"/>
            <a:r>
              <a:rPr lang="en-GB" sz="2000" dirty="0"/>
              <a:t>Explain purpose of modules, classes, methods etc</a:t>
            </a:r>
          </a:p>
          <a:p>
            <a:r>
              <a:rPr lang="en-GB" sz="2400" dirty="0"/>
              <a:t>Help readability of text</a:t>
            </a:r>
          </a:p>
          <a:p>
            <a:pPr lvl="1"/>
            <a:r>
              <a:rPr lang="en-GB" sz="2000" dirty="0"/>
              <a:t>using bold, italic, literals, lists, code examples etc</a:t>
            </a:r>
          </a:p>
          <a:p>
            <a:r>
              <a:rPr lang="en-GB" sz="2400" dirty="0"/>
              <a:t>See</a:t>
            </a:r>
            <a:r>
              <a:rPr lang="en-GB" sz="2000" dirty="0"/>
              <a:t> https://</a:t>
            </a:r>
            <a:r>
              <a:rPr lang="en-GB" sz="2000" dirty="0" err="1"/>
              <a:t>devguide.python.org</a:t>
            </a:r>
            <a:r>
              <a:rPr lang="en-GB" sz="2000" dirty="0"/>
              <a:t>/documentation/markup/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9705C-DA46-3A9D-A25E-7E49BCDB7ACC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88F6C-278A-1EA9-FA56-010B26E84A4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162B86-C9B6-7D05-A329-69C54EFC4F5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032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8DA66-2A45-FC3B-A691-3D4D84742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77814"/>
            <a:ext cx="9282236" cy="1138237"/>
          </a:xfrm>
        </p:spPr>
        <p:txBody>
          <a:bodyPr/>
          <a:lstStyle/>
          <a:p>
            <a:r>
              <a:rPr lang="en-GB" dirty="0"/>
              <a:t>Documenting code: </a:t>
            </a:r>
            <a:r>
              <a:rPr lang="en-GB" dirty="0" err="1"/>
              <a:t>reStructuredText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43A7C2-F4A7-C800-F7D1-01BFB0B53B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Field lists</a:t>
            </a:r>
          </a:p>
          <a:p>
            <a:pPr lvl="1"/>
            <a:r>
              <a:rPr lang="en-GB" b="0" i="0" dirty="0">
                <a:solidFill>
                  <a:srgbClr val="333333"/>
                </a:solidFill>
                <a:effectLst/>
                <a:latin typeface="-apple-system"/>
              </a:rPr>
              <a:t>Field lists are sequences of fields marked up like this:</a:t>
            </a:r>
          </a:p>
          <a:p>
            <a:pPr lvl="2"/>
            <a:r>
              <a:rPr lang="en-GB" b="1" i="0" dirty="0">
                <a:solidFill>
                  <a:srgbClr val="0000FF"/>
                </a:solidFill>
                <a:effectLst/>
                <a:latin typeface="-apple-system"/>
              </a:rPr>
              <a:t>:</a:t>
            </a:r>
            <a:r>
              <a:rPr lang="en-GB" b="1" i="1" dirty="0">
                <a:solidFill>
                  <a:srgbClr val="0000FF"/>
                </a:solidFill>
                <a:effectLst/>
                <a:latin typeface="-apple-system"/>
              </a:rPr>
              <a:t>fieldname</a:t>
            </a:r>
            <a:r>
              <a:rPr lang="en-GB" b="1" i="0" dirty="0">
                <a:solidFill>
                  <a:srgbClr val="0000FF"/>
                </a:solidFill>
                <a:effectLst/>
                <a:latin typeface="-apple-system"/>
              </a:rPr>
              <a:t>:</a:t>
            </a:r>
            <a:r>
              <a:rPr lang="en-GB" b="0" i="0" dirty="0">
                <a:solidFill>
                  <a:srgbClr val="333333"/>
                </a:solidFill>
                <a:effectLst/>
                <a:latin typeface="-apple-system"/>
              </a:rPr>
              <a:t> Field content</a:t>
            </a:r>
          </a:p>
          <a:p>
            <a:pPr lvl="1"/>
            <a:r>
              <a:rPr lang="en-GB" dirty="0">
                <a:solidFill>
                  <a:srgbClr val="333333"/>
                </a:solidFill>
                <a:latin typeface="-apple-system"/>
              </a:rPr>
              <a:t>For example</a:t>
            </a:r>
            <a:endParaRPr lang="en-GB" b="0" i="0" dirty="0">
              <a:solidFill>
                <a:srgbClr val="333333"/>
              </a:solidFill>
              <a:effectLst/>
              <a:latin typeface="-apple-system"/>
            </a:endParaRPr>
          </a:p>
          <a:p>
            <a:pPr lvl="1"/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FF1F77-1BA0-3AD8-1A8F-161E21A603D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3804AF-BD2F-9C13-93B3-FFB47B9327CB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04E5AB-4AB9-FCDE-1E6F-5ADBD67D71A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2E9497-919A-C59A-3A19-7525B457CFC8}"/>
              </a:ext>
            </a:extLst>
          </p:cNvPr>
          <p:cNvSpPr txBox="1"/>
          <p:nvPr/>
        </p:nvSpPr>
        <p:spPr>
          <a:xfrm>
            <a:off x="3315853" y="3048228"/>
            <a:ext cx="5785396" cy="35394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get_integer_input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(message):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"""</a:t>
            </a:r>
          </a:p>
          <a:p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function will display the message to the user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and request that they input an integer.</a:t>
            </a:r>
          </a:p>
          <a:p>
            <a:endParaRPr lang="en-GB" sz="1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:param message: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message to print</a:t>
            </a:r>
          </a:p>
          <a:p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:returns: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integer entered by the user</a:t>
            </a:r>
          </a:p>
          <a:p>
            <a:endParaRPr lang="en-GB" sz="1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"""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value_as_string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input(message)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while not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value_as_string.isnumeric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():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print(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'The input must be an integer'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value_as_string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input(message)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int(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value_as_string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A21CC7-7667-45EA-70EA-B6195BF6C4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680" y="3864769"/>
            <a:ext cx="3230488" cy="180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479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4C176-AC01-2DF7-2D05-00AAA2FD4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77814"/>
            <a:ext cx="9210228" cy="1138237"/>
          </a:xfrm>
        </p:spPr>
        <p:txBody>
          <a:bodyPr/>
          <a:lstStyle/>
          <a:p>
            <a:r>
              <a:rPr lang="en-GB" dirty="0"/>
              <a:t>Documenting code: </a:t>
            </a:r>
            <a:r>
              <a:rPr lang="en-GB" dirty="0" err="1"/>
              <a:t>reStructuredText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F1E30D-CBA9-0569-0E00-7528B4809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416051"/>
            <a:ext cx="8913681" cy="4529138"/>
          </a:xfrm>
        </p:spPr>
        <p:txBody>
          <a:bodyPr/>
          <a:lstStyle/>
          <a:p>
            <a:r>
              <a:rPr lang="en-GB" sz="2400" dirty="0"/>
              <a:t>Can use the following to format text</a:t>
            </a:r>
          </a:p>
          <a:p>
            <a:pPr lvl="1"/>
            <a:r>
              <a:rPr lang="en-GB" sz="2000" dirty="0"/>
              <a:t>Emphasis e.g. *emphasis*</a:t>
            </a:r>
          </a:p>
          <a:p>
            <a:pPr lvl="1"/>
            <a:r>
              <a:rPr lang="en-GB" sz="2000" dirty="0"/>
              <a:t>String (bold) e.g. **strong**</a:t>
            </a:r>
          </a:p>
          <a:p>
            <a:pPr lvl="1"/>
            <a:r>
              <a:rPr lang="en-GB" sz="2000" dirty="0"/>
              <a:t>Literal value e.g. ``literal``</a:t>
            </a:r>
          </a:p>
          <a:p>
            <a:pPr lvl="1"/>
            <a:r>
              <a:rPr lang="en-GB" sz="2000" dirty="0"/>
              <a:t>Lists</a:t>
            </a:r>
          </a:p>
          <a:p>
            <a:endParaRPr lang="en-GB" sz="2400" dirty="0"/>
          </a:p>
          <a:p>
            <a:endParaRPr lang="en-GB" sz="2400" dirty="0"/>
          </a:p>
          <a:p>
            <a:pPr lvl="1"/>
            <a:endParaRPr lang="en-GB" sz="2000" dirty="0"/>
          </a:p>
          <a:p>
            <a:pPr lvl="2"/>
            <a:endParaRPr lang="en-GB" sz="1600" dirty="0"/>
          </a:p>
          <a:p>
            <a:r>
              <a:rPr lang="en-GB" sz="2400" dirty="0"/>
              <a:t>Note</a:t>
            </a:r>
          </a:p>
          <a:p>
            <a:pPr lvl="1"/>
            <a:r>
              <a:rPr lang="en-GB" sz="2000" dirty="0"/>
              <a:t>cannot start or end with whitespace: </a:t>
            </a:r>
            <a:r>
              <a:rPr lang="en-GB" sz="2000" b="1" dirty="0">
                <a:solidFill>
                  <a:srgbClr val="C00000"/>
                </a:solidFill>
              </a:rPr>
              <a:t>* text* </a:t>
            </a:r>
            <a:r>
              <a:rPr lang="en-GB" sz="2000" dirty="0"/>
              <a:t>is wrong!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E548CC-6ADC-87A5-F9A8-0C89AC9284D8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B1953-D908-1B94-9EAD-99FD6A5A0F3C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2D8847-010F-D28A-CBB1-8A4A4258F1D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3C8B4A-635A-100A-4DBC-784943227C99}"/>
              </a:ext>
            </a:extLst>
          </p:cNvPr>
          <p:cNvSpPr txBox="1"/>
          <p:nvPr/>
        </p:nvSpPr>
        <p:spPr>
          <a:xfrm>
            <a:off x="2216696" y="3356992"/>
            <a:ext cx="3217097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This is a bulleted list. 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It has two items, the second 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item uses two lines. </a:t>
            </a:r>
          </a:p>
          <a:p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This is a numbered list. 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It has two items too. </a:t>
            </a:r>
          </a:p>
          <a:p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#. This is a numbered list. 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#. It has two items too.</a:t>
            </a:r>
          </a:p>
        </p:txBody>
      </p:sp>
    </p:spTree>
    <p:extLst>
      <p:ext uri="{BB962C8B-B14F-4D97-AF65-F5344CB8AC3E}">
        <p14:creationId xmlns:p14="http://schemas.microsoft.com/office/powerpoint/2010/main" val="3970450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96796-2E62-1D42-A843-BC544056F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Local &amp; Global 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CBC59F-2E38-5A45-97F5-B6BFD63E1B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Variables can be declared as being </a:t>
            </a:r>
            <a:r>
              <a:rPr lang="en-GB" sz="2400" dirty="0">
                <a:latin typeface="Courier" pitchFamily="2" charset="0"/>
              </a:rPr>
              <a:t>global</a:t>
            </a:r>
            <a:r>
              <a:rPr lang="en-GB" sz="2400" dirty="0"/>
              <a:t> (to the program) or local to a function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dirty="0"/>
          </a:p>
          <a:p>
            <a:endParaRPr lang="en-GB" dirty="0"/>
          </a:p>
          <a:p>
            <a:r>
              <a:rPr lang="en-GB" sz="2400" dirty="0"/>
              <a:t>local variables can only be referenced within the scope they are defined in</a:t>
            </a:r>
          </a:p>
          <a:p>
            <a:r>
              <a:rPr lang="en-GB" sz="2400" dirty="0"/>
              <a:t>global variables can be referenced anywhere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BD9075-30F3-C44B-A70E-08CE0ED88C2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52CBFD-A6D3-7741-A0C5-CD43329AD40D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4B3ADA-CA25-1740-A09B-DFBED3E7816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0023A6-1C5B-0045-A9F2-9ADEAF3BB8EB}"/>
              </a:ext>
            </a:extLst>
          </p:cNvPr>
          <p:cNvSpPr txBox="1"/>
          <p:nvPr/>
        </p:nvSpPr>
        <p:spPr>
          <a:xfrm>
            <a:off x="1784648" y="2636912"/>
            <a:ext cx="4968552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 err="1">
                <a:solidFill>
                  <a:srgbClr val="0000FF"/>
                </a:solidFill>
              </a:rPr>
              <a:t>a_global_count</a:t>
            </a:r>
            <a:r>
              <a:rPr lang="en-GB" b="1" dirty="0">
                <a:solidFill>
                  <a:srgbClr val="0000FF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= 10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b="1" dirty="0">
                <a:solidFill>
                  <a:schemeClr val="tx1"/>
                </a:solidFill>
              </a:rPr>
              <a:t>def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some_func</a:t>
            </a:r>
            <a:r>
              <a:rPr lang="en-GB" dirty="0">
                <a:solidFill>
                  <a:schemeClr val="tx1"/>
                </a:solidFill>
              </a:rPr>
              <a:t>():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b="1" dirty="0" err="1">
                <a:solidFill>
                  <a:srgbClr val="00B050"/>
                </a:solidFill>
              </a:rPr>
              <a:t>a_local_variable</a:t>
            </a:r>
            <a:r>
              <a:rPr lang="en-GB" b="1" dirty="0">
                <a:solidFill>
                  <a:srgbClr val="00B050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= 100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print(</a:t>
            </a:r>
            <a:r>
              <a:rPr lang="en-GB" b="1" dirty="0">
                <a:solidFill>
                  <a:schemeClr val="tx1"/>
                </a:solidFill>
              </a:rPr>
              <a:t>'</a:t>
            </a:r>
            <a:r>
              <a:rPr lang="en-GB" b="1" dirty="0" err="1">
                <a:solidFill>
                  <a:schemeClr val="tx1"/>
                </a:solidFill>
              </a:rPr>
              <a:t>a_local_variable</a:t>
            </a:r>
            <a:r>
              <a:rPr lang="en-GB" b="1" dirty="0">
                <a:solidFill>
                  <a:schemeClr val="tx1"/>
                </a:solidFill>
              </a:rPr>
              <a:t>:'</a:t>
            </a:r>
            <a:r>
              <a:rPr lang="en-GB" dirty="0">
                <a:solidFill>
                  <a:schemeClr val="tx1"/>
                </a:solidFill>
              </a:rPr>
              <a:t>, </a:t>
            </a:r>
            <a:r>
              <a:rPr lang="en-GB" b="1" dirty="0" err="1">
                <a:solidFill>
                  <a:srgbClr val="00B050"/>
                </a:solidFill>
              </a:rPr>
              <a:t>a_local_variable</a:t>
            </a:r>
            <a:r>
              <a:rPr lang="en-GB" dirty="0">
                <a:solidFill>
                  <a:schemeClr val="tx1"/>
                </a:solidFill>
              </a:rPr>
              <a:t>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print(</a:t>
            </a:r>
            <a:r>
              <a:rPr lang="en-GB" b="1" dirty="0">
                <a:solidFill>
                  <a:schemeClr val="tx1"/>
                </a:solidFill>
              </a:rPr>
              <a:t>'</a:t>
            </a:r>
            <a:r>
              <a:rPr lang="en-GB" b="1" dirty="0" err="1">
                <a:solidFill>
                  <a:schemeClr val="tx1"/>
                </a:solidFill>
              </a:rPr>
              <a:t>a_global_count</a:t>
            </a:r>
            <a:r>
              <a:rPr lang="en-GB" b="1" dirty="0">
                <a:solidFill>
                  <a:schemeClr val="tx1"/>
                </a:solidFill>
              </a:rPr>
              <a:t>:'</a:t>
            </a:r>
            <a:r>
              <a:rPr lang="en-GB" dirty="0">
                <a:solidFill>
                  <a:schemeClr val="tx1"/>
                </a:solidFill>
              </a:rPr>
              <a:t>, </a:t>
            </a:r>
            <a:r>
              <a:rPr lang="en-GB" b="1" dirty="0" err="1">
                <a:solidFill>
                  <a:srgbClr val="0000FF"/>
                </a:solidFill>
              </a:rPr>
              <a:t>a_global_count</a:t>
            </a:r>
            <a:r>
              <a:rPr lang="en-GB" dirty="0">
                <a:solidFill>
                  <a:schemeClr val="tx1"/>
                </a:solidFill>
              </a:rPr>
              <a:t>)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dirty="0" err="1">
                <a:solidFill>
                  <a:schemeClr val="tx1"/>
                </a:solidFill>
              </a:rPr>
              <a:t>some_func</a:t>
            </a:r>
            <a:r>
              <a:rPr lang="en-GB" dirty="0">
                <a:solidFill>
                  <a:schemeClr val="tx1"/>
                </a:solidFill>
              </a:rPr>
              <a:t>()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502B53-515B-A646-BC31-015B70959D6C}"/>
              </a:ext>
            </a:extLst>
          </p:cNvPr>
          <p:cNvSpPr txBox="1"/>
          <p:nvPr/>
        </p:nvSpPr>
        <p:spPr>
          <a:xfrm>
            <a:off x="6609184" y="4149080"/>
            <a:ext cx="2188112" cy="584775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 err="1">
                <a:solidFill>
                  <a:schemeClr val="tx1"/>
                </a:solidFill>
              </a:rPr>
              <a:t>a_local_variable</a:t>
            </a:r>
            <a:r>
              <a:rPr lang="en-GB" sz="1600" dirty="0">
                <a:solidFill>
                  <a:schemeClr val="tx1"/>
                </a:solidFill>
              </a:rPr>
              <a:t>: 100</a:t>
            </a:r>
          </a:p>
          <a:p>
            <a:r>
              <a:rPr lang="en-GB" sz="1600" dirty="0" err="1">
                <a:solidFill>
                  <a:schemeClr val="tx1"/>
                </a:solidFill>
              </a:rPr>
              <a:t>a_global_count</a:t>
            </a:r>
            <a:r>
              <a:rPr lang="en-GB" sz="1600" dirty="0">
                <a:solidFill>
                  <a:schemeClr val="tx1"/>
                </a:solidFill>
              </a:rPr>
              <a:t>: 10</a:t>
            </a:r>
          </a:p>
        </p:txBody>
      </p:sp>
    </p:spTree>
    <p:extLst>
      <p:ext uri="{BB962C8B-B14F-4D97-AF65-F5344CB8AC3E}">
        <p14:creationId xmlns:p14="http://schemas.microsoft.com/office/powerpoint/2010/main" val="1628402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81FA4-FBA1-D649-AC9C-6B2BB4553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Modifying </a:t>
            </a:r>
            <a:r>
              <a:rPr lang="en-GB" dirty="0" err="1"/>
              <a:t>Globals</a:t>
            </a:r>
            <a:r>
              <a:rPr lang="en-GB" dirty="0"/>
              <a:t> within a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8989C4-915E-464E-8145-7846AD48B4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898" y="1564737"/>
            <a:ext cx="8913681" cy="4399908"/>
          </a:xfrm>
        </p:spPr>
        <p:txBody>
          <a:bodyPr/>
          <a:lstStyle/>
          <a:p>
            <a:r>
              <a:rPr lang="en-GB" sz="2400" dirty="0"/>
              <a:t>By default </a:t>
            </a:r>
            <a:r>
              <a:rPr lang="en-GB" sz="2400" i="1" dirty="0"/>
              <a:t>local</a:t>
            </a:r>
            <a:r>
              <a:rPr lang="en-GB" sz="2400" dirty="0"/>
              <a:t> variables will hide global variables with the same name</a:t>
            </a:r>
          </a:p>
          <a:p>
            <a:pPr lvl="1"/>
            <a:r>
              <a:rPr lang="en-GB" sz="2000" dirty="0"/>
              <a:t>known as </a:t>
            </a:r>
            <a:r>
              <a:rPr lang="en-GB" sz="2000" i="1" dirty="0"/>
              <a:t>'Shadowing</a:t>
            </a:r>
            <a:r>
              <a:rPr lang="en-GB" sz="2000" dirty="0"/>
              <a:t>'</a:t>
            </a:r>
          </a:p>
          <a:p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708646-065A-544D-919E-BD9AB464D3E8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2E91C1-DEC3-E04D-8147-3947CE42E92D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679FEB-3456-6D43-AF97-BF80F52637B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E9CA10-4F14-654A-8BB7-ED4515267A47}"/>
              </a:ext>
            </a:extLst>
          </p:cNvPr>
          <p:cNvSpPr txBox="1"/>
          <p:nvPr/>
        </p:nvSpPr>
        <p:spPr>
          <a:xfrm>
            <a:off x="831096" y="3047008"/>
            <a:ext cx="4409936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</a:rPr>
              <a:t>def</a:t>
            </a:r>
            <a:r>
              <a:rPr lang="en-GB" dirty="0">
                <a:solidFill>
                  <a:schemeClr val="tx1"/>
                </a:solidFill>
              </a:rPr>
              <a:t> my_function():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b="1" dirty="0">
                <a:solidFill>
                  <a:srgbClr val="C00000"/>
                </a:solidFill>
              </a:rPr>
              <a:t>a_variable </a:t>
            </a:r>
            <a:r>
              <a:rPr lang="en-GB" dirty="0">
                <a:solidFill>
                  <a:schemeClr val="tx1"/>
                </a:solidFill>
              </a:rPr>
              <a:t>= 100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print(</a:t>
            </a:r>
            <a:r>
              <a:rPr lang="en-GB" b="1" dirty="0">
                <a:solidFill>
                  <a:schemeClr val="tx1"/>
                </a:solidFill>
              </a:rPr>
              <a:t>'inside function:'</a:t>
            </a:r>
            <a:r>
              <a:rPr lang="en-GB" dirty="0">
                <a:solidFill>
                  <a:schemeClr val="tx1"/>
                </a:solidFill>
              </a:rPr>
              <a:t>, </a:t>
            </a:r>
            <a:r>
              <a:rPr lang="en-GB" b="1" dirty="0">
                <a:solidFill>
                  <a:srgbClr val="C00000"/>
                </a:solidFill>
              </a:rPr>
              <a:t>a_variable</a:t>
            </a:r>
            <a:r>
              <a:rPr lang="en-GB" dirty="0">
                <a:solidFill>
                  <a:schemeClr val="tx1"/>
                </a:solidFill>
              </a:rPr>
              <a:t>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4447D7-EFFE-CA40-AD93-C4A3D9B615C0}"/>
              </a:ext>
            </a:extLst>
          </p:cNvPr>
          <p:cNvSpPr txBox="1"/>
          <p:nvPr/>
        </p:nvSpPr>
        <p:spPr>
          <a:xfrm>
            <a:off x="811680" y="4367327"/>
            <a:ext cx="4409936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</a:rPr>
              <a:t>a_variable </a:t>
            </a:r>
            <a:r>
              <a:rPr lang="en-GB" dirty="0">
                <a:solidFill>
                  <a:schemeClr val="tx1"/>
                </a:solidFill>
              </a:rPr>
              <a:t>= 25</a:t>
            </a:r>
          </a:p>
          <a:p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before function:'</a:t>
            </a:r>
            <a:r>
              <a:rPr lang="en-GB" dirty="0">
                <a:solidFill>
                  <a:schemeClr val="tx1"/>
                </a:solidFill>
              </a:rPr>
              <a:t>, </a:t>
            </a:r>
            <a:r>
              <a:rPr lang="en-GB" b="1" dirty="0">
                <a:solidFill>
                  <a:srgbClr val="00B050"/>
                </a:solidFill>
              </a:rPr>
              <a:t>a_variable</a:t>
            </a:r>
            <a:r>
              <a:rPr lang="en-GB" dirty="0">
                <a:solidFill>
                  <a:schemeClr val="tx1"/>
                </a:solidFill>
              </a:rPr>
              <a:t>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my_function()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'outside function:'</a:t>
            </a:r>
            <a:r>
              <a:rPr lang="en-GB" dirty="0">
                <a:solidFill>
                  <a:schemeClr val="tx1"/>
                </a:solidFill>
              </a:rPr>
              <a:t>, </a:t>
            </a:r>
            <a:r>
              <a:rPr lang="en-GB" b="1" dirty="0">
                <a:solidFill>
                  <a:srgbClr val="00B050"/>
                </a:solidFill>
              </a:rPr>
              <a:t>a_variable</a:t>
            </a:r>
            <a:r>
              <a:rPr lang="en-GB" dirty="0">
                <a:solidFill>
                  <a:schemeClr val="tx1"/>
                </a:solidFill>
              </a:rPr>
              <a:t>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ACC5A3-2EDA-C24F-9B9B-2227F5EC5958}"/>
              </a:ext>
            </a:extLst>
          </p:cNvPr>
          <p:cNvSpPr txBox="1"/>
          <p:nvPr/>
        </p:nvSpPr>
        <p:spPr>
          <a:xfrm>
            <a:off x="4960738" y="5163401"/>
            <a:ext cx="2442478" cy="83099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before function: 25</a:t>
            </a:r>
          </a:p>
          <a:p>
            <a:r>
              <a:rPr lang="en-GB" sz="1600" dirty="0">
                <a:solidFill>
                  <a:schemeClr val="tx1"/>
                </a:solidFill>
              </a:rPr>
              <a:t>inside function: 100</a:t>
            </a:r>
          </a:p>
          <a:p>
            <a:r>
              <a:rPr lang="en-GB" sz="1600" dirty="0">
                <a:solidFill>
                  <a:schemeClr val="tx1"/>
                </a:solidFill>
              </a:rPr>
              <a:t>outside function: 25</a:t>
            </a:r>
          </a:p>
        </p:txBody>
      </p:sp>
    </p:spTree>
    <p:extLst>
      <p:ext uri="{BB962C8B-B14F-4D97-AF65-F5344CB8AC3E}">
        <p14:creationId xmlns:p14="http://schemas.microsoft.com/office/powerpoint/2010/main" val="1842271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81FA4-FBA1-D649-AC9C-6B2BB4553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Modifying </a:t>
            </a:r>
            <a:r>
              <a:rPr lang="en-GB" dirty="0" err="1"/>
              <a:t>Globals</a:t>
            </a:r>
            <a:r>
              <a:rPr lang="en-GB" dirty="0"/>
              <a:t> within a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8989C4-915E-464E-8145-7846AD48B4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898" y="1662785"/>
            <a:ext cx="8913681" cy="4301860"/>
          </a:xfrm>
        </p:spPr>
        <p:txBody>
          <a:bodyPr/>
          <a:lstStyle/>
          <a:p>
            <a:r>
              <a:rPr lang="en-GB" sz="2400" dirty="0"/>
              <a:t>To </a:t>
            </a:r>
            <a:r>
              <a:rPr lang="en-GB" sz="2400" i="1" dirty="0">
                <a:solidFill>
                  <a:srgbClr val="0000FF"/>
                </a:solidFill>
              </a:rPr>
              <a:t>modify</a:t>
            </a:r>
            <a:r>
              <a:rPr lang="en-GB" sz="2400" dirty="0"/>
              <a:t> a global within a function </a:t>
            </a:r>
          </a:p>
          <a:p>
            <a:pPr lvl="1"/>
            <a:r>
              <a:rPr lang="en-GB" sz="2000" dirty="0"/>
              <a:t>must first declare as </a:t>
            </a:r>
            <a:r>
              <a:rPr lang="en-GB" sz="2000" b="1" kern="1200" dirty="0">
                <a:solidFill>
                  <a:srgbClr val="0000FF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global</a:t>
            </a:r>
            <a:endParaRPr lang="en-GB" b="1" kern="1200" dirty="0">
              <a:solidFill>
                <a:srgbClr val="0000FF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  <a:p>
            <a:pPr lvl="1"/>
            <a:r>
              <a:rPr lang="en-GB" sz="2000" dirty="0"/>
              <a:t>inside function before use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708646-065A-544D-919E-BD9AB464D3E8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01/05/2022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2E91C1-DEC3-E04D-8147-3947CE42E92D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further 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679FEB-3456-6D43-AF97-BF80F52637B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B0236D-8531-2749-B2D5-4D2ADC7C2F24}"/>
              </a:ext>
            </a:extLst>
          </p:cNvPr>
          <p:cNvSpPr txBox="1"/>
          <p:nvPr/>
        </p:nvSpPr>
        <p:spPr>
          <a:xfrm>
            <a:off x="1244588" y="3228170"/>
            <a:ext cx="4140460" cy="28623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B050"/>
                </a:solidFill>
              </a:rPr>
              <a:t>max</a:t>
            </a:r>
            <a:r>
              <a:rPr lang="en-GB" dirty="0">
                <a:solidFill>
                  <a:schemeClr val="tx1"/>
                </a:solidFill>
              </a:rPr>
              <a:t> = 100</a:t>
            </a:r>
          </a:p>
          <a:p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'initial value of max:'</a:t>
            </a:r>
            <a:r>
              <a:rPr lang="en-GB" dirty="0">
                <a:solidFill>
                  <a:schemeClr val="tx1"/>
                </a:solidFill>
              </a:rPr>
              <a:t>, max)</a:t>
            </a:r>
          </a:p>
          <a:p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def </a:t>
            </a:r>
            <a:r>
              <a:rPr lang="en-GB" dirty="0" err="1">
                <a:solidFill>
                  <a:schemeClr val="tx1"/>
                </a:solidFill>
              </a:rPr>
              <a:t>print_max</a:t>
            </a:r>
            <a:r>
              <a:rPr lang="en-GB" dirty="0">
                <a:solidFill>
                  <a:schemeClr val="tx1"/>
                </a:solidFill>
              </a:rPr>
              <a:t>():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b="1" dirty="0">
                <a:solidFill>
                  <a:srgbClr val="0000FF"/>
                </a:solidFill>
              </a:rPr>
              <a:t>global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b="1" dirty="0">
                <a:solidFill>
                  <a:srgbClr val="00B050"/>
                </a:solidFill>
              </a:rPr>
              <a:t>max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b="1" dirty="0">
                <a:solidFill>
                  <a:srgbClr val="00B050"/>
                </a:solidFill>
              </a:rPr>
              <a:t>max</a:t>
            </a:r>
            <a:r>
              <a:rPr lang="en-GB" dirty="0">
                <a:solidFill>
                  <a:schemeClr val="tx1"/>
                </a:solidFill>
              </a:rPr>
              <a:t> = </a:t>
            </a:r>
            <a:r>
              <a:rPr lang="en-GB" b="1" dirty="0">
                <a:solidFill>
                  <a:srgbClr val="00B050"/>
                </a:solidFill>
              </a:rPr>
              <a:t>max</a:t>
            </a:r>
            <a:r>
              <a:rPr lang="en-GB" dirty="0">
                <a:solidFill>
                  <a:schemeClr val="tx1"/>
                </a:solidFill>
              </a:rPr>
              <a:t> + 1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print(</a:t>
            </a:r>
            <a:r>
              <a:rPr lang="en-GB" b="1" dirty="0">
                <a:solidFill>
                  <a:schemeClr val="tx1"/>
                </a:solidFill>
              </a:rPr>
              <a:t>'inside function:'</a:t>
            </a:r>
            <a:r>
              <a:rPr lang="en-GB" dirty="0">
                <a:solidFill>
                  <a:schemeClr val="tx1"/>
                </a:solidFill>
              </a:rPr>
              <a:t>, </a:t>
            </a:r>
            <a:r>
              <a:rPr lang="en-GB" b="1" dirty="0">
                <a:solidFill>
                  <a:srgbClr val="00B050"/>
                </a:solidFill>
              </a:rPr>
              <a:t>max</a:t>
            </a:r>
            <a:r>
              <a:rPr lang="en-GB" dirty="0">
                <a:solidFill>
                  <a:schemeClr val="tx1"/>
                </a:solidFill>
              </a:rPr>
              <a:t>)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dirty="0" err="1">
                <a:solidFill>
                  <a:schemeClr val="tx1"/>
                </a:solidFill>
              </a:rPr>
              <a:t>print_max</a:t>
            </a:r>
            <a:r>
              <a:rPr lang="en-GB" dirty="0">
                <a:solidFill>
                  <a:schemeClr val="tx1"/>
                </a:solidFill>
              </a:rPr>
              <a:t>()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'outside function:'</a:t>
            </a:r>
            <a:r>
              <a:rPr lang="en-GB" dirty="0">
                <a:solidFill>
                  <a:schemeClr val="tx1"/>
                </a:solidFill>
              </a:rPr>
              <a:t>, </a:t>
            </a:r>
            <a:r>
              <a:rPr lang="en-GB" b="1" dirty="0">
                <a:solidFill>
                  <a:srgbClr val="00B050"/>
                </a:solidFill>
              </a:rPr>
              <a:t>max</a:t>
            </a:r>
            <a:r>
              <a:rPr lang="en-GB" dirty="0">
                <a:solidFill>
                  <a:schemeClr val="tx1"/>
                </a:solidFill>
              </a:rPr>
              <a:t>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D62CE6-6004-AC4C-8F57-8324E60BAE7B}"/>
              </a:ext>
            </a:extLst>
          </p:cNvPr>
          <p:cNvSpPr txBox="1"/>
          <p:nvPr/>
        </p:nvSpPr>
        <p:spPr>
          <a:xfrm>
            <a:off x="4970610" y="4998140"/>
            <a:ext cx="2559430" cy="83099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initial value of max: 100</a:t>
            </a:r>
          </a:p>
          <a:p>
            <a:r>
              <a:rPr lang="en-GB" sz="1600" dirty="0">
                <a:solidFill>
                  <a:schemeClr val="tx1"/>
                </a:solidFill>
              </a:rPr>
              <a:t>inside function: 101</a:t>
            </a:r>
          </a:p>
          <a:p>
            <a:r>
              <a:rPr lang="en-GB" sz="1600" dirty="0">
                <a:solidFill>
                  <a:schemeClr val="tx1"/>
                </a:solidFill>
              </a:rPr>
              <a:t>outside function: 101</a:t>
            </a:r>
          </a:p>
        </p:txBody>
      </p:sp>
      <p:pic>
        <p:nvPicPr>
          <p:cNvPr id="7" name="Picture 4" descr="Light bulb ideas - Free Stock Photo by Merelize on Stockvault.net">
            <a:extLst>
              <a:ext uri="{FF2B5EF4-FFF2-40B4-BE49-F238E27FC236}">
                <a16:creationId xmlns:a16="http://schemas.microsoft.com/office/drawing/2014/main" id="{8F0AD961-AACA-E72A-EBEF-FFD6781165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2204864"/>
            <a:ext cx="463075" cy="47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275601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3772</TotalTime>
  <Words>1699</Words>
  <Application>Microsoft Macintosh PowerPoint</Application>
  <PresentationFormat>A4 Paper (210x297 mm)</PresentationFormat>
  <Paragraphs>237</Paragraphs>
  <Slides>17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-apple-system</vt:lpstr>
      <vt:lpstr>Arial</vt:lpstr>
      <vt:lpstr>Courier</vt:lpstr>
      <vt:lpstr>Courier New</vt:lpstr>
      <vt:lpstr>Garamond</vt:lpstr>
      <vt:lpstr>Times New Roman</vt:lpstr>
      <vt:lpstr>Verdana</vt:lpstr>
      <vt:lpstr>Wingdings</vt:lpstr>
      <vt:lpstr>Default Design</vt:lpstr>
      <vt:lpstr>1_Default Design</vt:lpstr>
      <vt:lpstr>Further Functions &amp; Higher Order Functions</vt:lpstr>
      <vt:lpstr>Plan for Session</vt:lpstr>
      <vt:lpstr>Function Docstring</vt:lpstr>
      <vt:lpstr>Documenting code: reStructuredText</vt:lpstr>
      <vt:lpstr>Documenting code: reStructuredText</vt:lpstr>
      <vt:lpstr>Documenting code: reStructuredText</vt:lpstr>
      <vt:lpstr>Local &amp; Global Variables</vt:lpstr>
      <vt:lpstr>Modifying Globals within a function</vt:lpstr>
      <vt:lpstr>Modifying Globals within a function</vt:lpstr>
      <vt:lpstr>Non local variables</vt:lpstr>
      <vt:lpstr>Anonymous / Lambda Functions</vt:lpstr>
      <vt:lpstr>Functions and Containers</vt:lpstr>
      <vt:lpstr>Functions and Containers</vt:lpstr>
      <vt:lpstr>Functions and Containers</vt:lpstr>
      <vt:lpstr>Functions and Containers</vt:lpstr>
      <vt:lpstr>Custom Sorting using HoFs 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jh</dc:creator>
  <cp:lastModifiedBy>Kevin Cunningham</cp:lastModifiedBy>
  <cp:revision>108</cp:revision>
  <cp:lastPrinted>2023-05-01T08:53:20Z</cp:lastPrinted>
  <dcterms:modified xsi:type="dcterms:W3CDTF">2026-02-17T08:56:42Z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e846ac8-2f35-49ff-a0d4-7a2bca5159e6_Enabled">
    <vt:lpwstr>true</vt:lpwstr>
  </property>
  <property fmtid="{D5CDD505-2E9C-101B-9397-08002B2CF9AE}" pid="3" name="MSIP_Label_3e846ac8-2f35-49ff-a0d4-7a2bca5159e6_SetDate">
    <vt:lpwstr>2026-02-17T08:56:42Z</vt:lpwstr>
  </property>
  <property fmtid="{D5CDD505-2E9C-101B-9397-08002B2CF9AE}" pid="4" name="MSIP_Label_3e846ac8-2f35-49ff-a0d4-7a2bca5159e6_Method">
    <vt:lpwstr>Standard</vt:lpwstr>
  </property>
  <property fmtid="{D5CDD505-2E9C-101B-9397-08002B2CF9AE}" pid="5" name="MSIP_Label_3e846ac8-2f35-49ff-a0d4-7a2bca5159e6_Name">
    <vt:lpwstr>Public</vt:lpwstr>
  </property>
  <property fmtid="{D5CDD505-2E9C-101B-9397-08002B2CF9AE}" pid="6" name="MSIP_Label_3e846ac8-2f35-49ff-a0d4-7a2bca5159e6_SiteId">
    <vt:lpwstr>c833c1d6-dac1-4651-a837-b02f69588349</vt:lpwstr>
  </property>
  <property fmtid="{D5CDD505-2E9C-101B-9397-08002B2CF9AE}" pid="7" name="MSIP_Label_3e846ac8-2f35-49ff-a0d4-7a2bca5159e6_ActionId">
    <vt:lpwstr>dcc52001-f4de-4a35-9fad-9f279a00a303</vt:lpwstr>
  </property>
  <property fmtid="{D5CDD505-2E9C-101B-9397-08002B2CF9AE}" pid="8" name="MSIP_Label_3e846ac8-2f35-49ff-a0d4-7a2bca5159e6_ContentBits">
    <vt:lpwstr>0</vt:lpwstr>
  </property>
  <property fmtid="{D5CDD505-2E9C-101B-9397-08002B2CF9AE}" pid="9" name="MSIP_Label_3e846ac8-2f35-49ff-a0d4-7a2bca5159e6_Tag">
    <vt:lpwstr>50, 3, 0, 1</vt:lpwstr>
  </property>
</Properties>
</file>